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1"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9" r:id="rId52"/>
    <p:sldId id="305" r:id="rId53"/>
    <p:sldId id="306" r:id="rId54"/>
    <p:sldId id="308" r:id="rId55"/>
    <p:sldId id="310" r:id="rId56"/>
    <p:sldId id="311" r:id="rId57"/>
    <p:sldId id="312" r:id="rId58"/>
    <p:sldId id="313" r:id="rId59"/>
    <p:sldId id="314" r:id="rId60"/>
    <p:sldId id="315" r:id="rId61"/>
    <p:sldId id="316" r:id="rId62"/>
    <p:sldId id="317" r:id="rId63"/>
    <p:sldId id="318" r:id="rId64"/>
    <p:sldId id="322" r:id="rId65"/>
    <p:sldId id="319" r:id="rId66"/>
    <p:sldId id="320" r:id="rId67"/>
    <p:sldId id="321" r:id="rId68"/>
    <p:sldId id="323" r:id="rId69"/>
    <p:sldId id="324" r:id="rId70"/>
    <p:sldId id="325" r:id="rId71"/>
    <p:sldId id="326" r:id="rId72"/>
    <p:sldId id="327" r:id="rId73"/>
    <p:sldId id="328"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Medicinal plants containing </a:t>
            </a:r>
            <a:r>
              <a:rPr lang="en-US" dirty="0" err="1" smtClean="0"/>
              <a:t>Saponins</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484784"/>
            <a:ext cx="6192688" cy="2677656"/>
          </a:xfrm>
          <a:prstGeom prst="rect">
            <a:avLst/>
          </a:prstGeom>
        </p:spPr>
        <p:txBody>
          <a:bodyPr wrap="square">
            <a:spAutoFit/>
          </a:bodyPr>
          <a:lstStyle/>
          <a:p>
            <a:r>
              <a:rPr lang="en-US" sz="2400" dirty="0" smtClean="0"/>
              <a:t>Note: Humans generally do not suffer severe poisoning from </a:t>
            </a:r>
            <a:r>
              <a:rPr lang="en-US" sz="2400" dirty="0" err="1" smtClean="0"/>
              <a:t>saponins</a:t>
            </a:r>
            <a:r>
              <a:rPr lang="en-US" sz="2400" dirty="0" smtClean="0"/>
              <a:t>. Our </a:t>
            </a:r>
            <a:r>
              <a:rPr lang="en-US" sz="2400" dirty="0" err="1" smtClean="0"/>
              <a:t>cholesterin</a:t>
            </a:r>
            <a:r>
              <a:rPr lang="en-US" sz="2400" dirty="0" smtClean="0"/>
              <a:t> inactivates them so that only our mucus membranes are affected. Some however are poisonous if swallowed and can cause </a:t>
            </a:r>
            <a:r>
              <a:rPr lang="en-US" sz="2400" dirty="0" err="1" smtClean="0"/>
              <a:t>urticaria</a:t>
            </a:r>
            <a:r>
              <a:rPr lang="en-US" sz="2400" dirty="0" smtClean="0"/>
              <a:t> (skin rash) in many people. Any markedly toxic </a:t>
            </a:r>
            <a:r>
              <a:rPr lang="en-US" sz="2400" dirty="0" err="1" smtClean="0"/>
              <a:t>saponin</a:t>
            </a:r>
            <a:r>
              <a:rPr lang="en-US" sz="2400" dirty="0" smtClean="0"/>
              <a:t> is known as a </a:t>
            </a:r>
            <a:r>
              <a:rPr lang="en-US" sz="2400" dirty="0" err="1" smtClean="0"/>
              <a:t>sapotoxin</a:t>
            </a:r>
            <a:r>
              <a:rPr lang="en-US" sz="2400" dirty="0" smtClean="0"/>
              <a:t>.</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268760"/>
            <a:ext cx="3654152" cy="1200329"/>
          </a:xfrm>
          <a:prstGeom prst="rect">
            <a:avLst/>
          </a:prstGeom>
        </p:spPr>
        <p:txBody>
          <a:bodyPr wrap="square">
            <a:spAutoFit/>
          </a:bodyPr>
          <a:lstStyle/>
          <a:p>
            <a:r>
              <a:rPr lang="en-US" sz="2400" b="1" dirty="0" smtClean="0"/>
              <a:t>Common name:  </a:t>
            </a:r>
            <a:r>
              <a:rPr lang="en-US" sz="2400" dirty="0" smtClean="0"/>
              <a:t>Wild yam</a:t>
            </a:r>
            <a:r>
              <a:rPr lang="en-US" sz="2400" b="1" dirty="0" smtClean="0"/>
              <a:t/>
            </a:r>
            <a:br>
              <a:rPr lang="en-US" sz="2400" b="1" dirty="0" smtClean="0"/>
            </a:br>
            <a:r>
              <a:rPr lang="en-US" sz="2400" b="1" dirty="0" smtClean="0"/>
              <a:t>Family: </a:t>
            </a:r>
            <a:r>
              <a:rPr lang="en-US" sz="2400" dirty="0" err="1" smtClean="0"/>
              <a:t>Dioscoriaceae</a:t>
            </a:r>
            <a:endParaRPr lang="en-US" sz="2400" dirty="0" smtClean="0"/>
          </a:p>
          <a:p>
            <a:r>
              <a:rPr lang="en-US" sz="2400" b="1" dirty="0" smtClean="0"/>
              <a:t>Parts used:</a:t>
            </a:r>
            <a:r>
              <a:rPr lang="en-US" sz="2400" dirty="0" smtClean="0"/>
              <a:t> Root</a:t>
            </a:r>
            <a:endParaRPr lang="en-US" dirty="0"/>
          </a:p>
        </p:txBody>
      </p:sp>
      <p:sp>
        <p:nvSpPr>
          <p:cNvPr id="3" name="Прямоугольник 2"/>
          <p:cNvSpPr/>
          <p:nvPr/>
        </p:nvSpPr>
        <p:spPr>
          <a:xfrm>
            <a:off x="2843808" y="548680"/>
            <a:ext cx="3513013" cy="646331"/>
          </a:xfrm>
          <a:prstGeom prst="rect">
            <a:avLst/>
          </a:prstGeom>
        </p:spPr>
        <p:txBody>
          <a:bodyPr wrap="none">
            <a:spAutoFit/>
          </a:bodyPr>
          <a:lstStyle/>
          <a:p>
            <a:r>
              <a:rPr lang="en-US" sz="3600" b="1" i="1" dirty="0" err="1" smtClean="0">
                <a:solidFill>
                  <a:prstClr val="black"/>
                </a:solidFill>
              </a:rPr>
              <a:t>Dioscorea</a:t>
            </a:r>
            <a:r>
              <a:rPr lang="en-US" sz="3600" b="1" i="1" dirty="0" smtClean="0">
                <a:solidFill>
                  <a:prstClr val="black"/>
                </a:solidFill>
              </a:rPr>
              <a:t> </a:t>
            </a:r>
            <a:r>
              <a:rPr lang="en-US" sz="3600" b="1" i="1" dirty="0" err="1" smtClean="0">
                <a:solidFill>
                  <a:prstClr val="black"/>
                </a:solidFill>
              </a:rPr>
              <a:t>villosa</a:t>
            </a:r>
            <a:r>
              <a:rPr lang="en-US" b="1" dirty="0" smtClean="0">
                <a:solidFill>
                  <a:prstClr val="black"/>
                </a:solidFill>
              </a:rPr>
              <a:t>  </a:t>
            </a:r>
            <a:endParaRPr lang="ru-RU" dirty="0"/>
          </a:p>
        </p:txBody>
      </p:sp>
      <p:pic>
        <p:nvPicPr>
          <p:cNvPr id="10242" name="Picture 2" descr="https://s3.amazonaws.com/eit-planttoolbox-prod/media/images/Dioscorea_villosa_le_h1D0NVn57Ep5.jpe"/>
          <p:cNvPicPr>
            <a:picLocks noChangeAspect="1" noChangeArrowheads="1"/>
          </p:cNvPicPr>
          <p:nvPr/>
        </p:nvPicPr>
        <p:blipFill>
          <a:blip r:embed="rId2" cstate="print"/>
          <a:srcRect/>
          <a:stretch>
            <a:fillRect/>
          </a:stretch>
        </p:blipFill>
        <p:spPr bwMode="auto">
          <a:xfrm>
            <a:off x="1835696" y="2538000"/>
            <a:ext cx="5760000" cy="432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412776"/>
            <a:ext cx="6264696" cy="4154984"/>
          </a:xfrm>
          <a:prstGeom prst="rect">
            <a:avLst/>
          </a:prstGeom>
        </p:spPr>
        <p:txBody>
          <a:bodyPr wrap="square">
            <a:spAutoFit/>
          </a:bodyPr>
          <a:lstStyle/>
          <a:p>
            <a:r>
              <a:rPr lang="en-US" sz="2400" b="1" dirty="0" smtClean="0"/>
              <a:t>Constituents:</a:t>
            </a:r>
            <a:r>
              <a:rPr lang="en-US" sz="2400" dirty="0" smtClean="0"/>
              <a:t> </a:t>
            </a:r>
          </a:p>
          <a:p>
            <a:r>
              <a:rPr lang="en-US" sz="2400" dirty="0" smtClean="0"/>
              <a:t>Steroidal </a:t>
            </a:r>
            <a:r>
              <a:rPr lang="en-US" sz="2400" dirty="0" err="1" smtClean="0"/>
              <a:t>saponins</a:t>
            </a:r>
            <a:r>
              <a:rPr lang="en-US" sz="2400" dirty="0" smtClean="0"/>
              <a:t> based on </a:t>
            </a:r>
            <a:r>
              <a:rPr lang="en-US" sz="2400" dirty="0" err="1" smtClean="0"/>
              <a:t>diosgenin</a:t>
            </a:r>
            <a:r>
              <a:rPr lang="en-US" sz="2400" dirty="0" smtClean="0"/>
              <a:t> (</a:t>
            </a:r>
            <a:r>
              <a:rPr lang="en-US" sz="2400" dirty="0" err="1" smtClean="0"/>
              <a:t>dioscin</a:t>
            </a:r>
            <a:r>
              <a:rPr lang="en-US" sz="2400" dirty="0" smtClean="0"/>
              <a:t>, </a:t>
            </a:r>
            <a:r>
              <a:rPr lang="en-US" sz="2400" dirty="0" err="1" smtClean="0"/>
              <a:t>dioscorin</a:t>
            </a:r>
            <a:r>
              <a:rPr lang="en-US" sz="2400" dirty="0" smtClean="0"/>
              <a:t>, and others), Starch, Alkaloids, Tannins, </a:t>
            </a:r>
            <a:r>
              <a:rPr lang="en-US" sz="2400" dirty="0" err="1" smtClean="0"/>
              <a:t>Phytosterols</a:t>
            </a:r>
            <a:endParaRPr lang="en-US" sz="2400" dirty="0" smtClean="0"/>
          </a:p>
          <a:p>
            <a:endParaRPr lang="en-US" sz="2400" dirty="0" smtClean="0"/>
          </a:p>
          <a:p>
            <a:r>
              <a:rPr lang="en-US" sz="2400" b="1" dirty="0" smtClean="0"/>
              <a:t>Medicinal actions: </a:t>
            </a:r>
          </a:p>
          <a:p>
            <a:r>
              <a:rPr lang="en-US" sz="2400" dirty="0" smtClean="0"/>
              <a:t>Antispasmodic, anti-inflammatory, anti-rheumatic, </a:t>
            </a:r>
            <a:r>
              <a:rPr lang="en-US" sz="2400" dirty="0" err="1" smtClean="0"/>
              <a:t>cholagogue</a:t>
            </a:r>
            <a:r>
              <a:rPr lang="en-US" sz="2400" dirty="0" smtClean="0"/>
              <a:t>, diaphoretic, analgesic, anti-</a:t>
            </a:r>
            <a:r>
              <a:rPr lang="en-US" sz="2400" dirty="0" err="1" smtClean="0"/>
              <a:t>tussive</a:t>
            </a:r>
            <a:r>
              <a:rPr lang="en-US" sz="2400" dirty="0" smtClean="0"/>
              <a:t>, anti-asthmatic, expectorant, anti-diabetic, vasodilator, cardiac sedative, bitter, hepatic, diuretic</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96752"/>
            <a:ext cx="6768752" cy="3416320"/>
          </a:xfrm>
          <a:prstGeom prst="rect">
            <a:avLst/>
          </a:prstGeom>
        </p:spPr>
        <p:txBody>
          <a:bodyPr wrap="square">
            <a:spAutoFit/>
          </a:bodyPr>
          <a:lstStyle/>
          <a:p>
            <a:r>
              <a:rPr lang="en-US" sz="2400" b="1" dirty="0" smtClean="0"/>
              <a:t>Medicinal use: </a:t>
            </a:r>
          </a:p>
          <a:p>
            <a:r>
              <a:rPr lang="en-US" sz="2400" dirty="0" smtClean="0"/>
              <a:t>Is most indicated in inflammatory conditions of the gastrointestinal tract, joints, uterus and ovaries.  Wild yam reduces the inflammation and pain associated with intestinal cramping.  This may occur as part of inflammatory bowel disease, flatulence, diverticulitis, and nausea and vomiting. Has specific use for bilious colic. Will aid in all types of arthritis, joint/muscle pain, neuralgias and inflammations.</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052737"/>
            <a:ext cx="6768752" cy="3046988"/>
          </a:xfrm>
          <a:prstGeom prst="rect">
            <a:avLst/>
          </a:prstGeom>
        </p:spPr>
        <p:txBody>
          <a:bodyPr wrap="square">
            <a:spAutoFit/>
          </a:bodyPr>
          <a:lstStyle/>
          <a:p>
            <a:r>
              <a:rPr lang="en-US" sz="2400" b="1" dirty="0" smtClean="0"/>
              <a:t>Pharmacology:</a:t>
            </a:r>
            <a:endParaRPr lang="en-US" sz="2400" dirty="0" smtClean="0"/>
          </a:p>
          <a:p>
            <a:r>
              <a:rPr lang="en-US" sz="2400" dirty="0" smtClean="0"/>
              <a:t>It is believed that the anti-inflammatory action is due to steroidal effects.</a:t>
            </a:r>
          </a:p>
          <a:p>
            <a:r>
              <a:rPr lang="en-US" sz="2400" dirty="0" smtClean="0"/>
              <a:t>Steroidal </a:t>
            </a:r>
            <a:r>
              <a:rPr lang="en-US" sz="2400" dirty="0" err="1" smtClean="0"/>
              <a:t>saponin</a:t>
            </a:r>
            <a:r>
              <a:rPr lang="en-US" sz="2400" dirty="0" smtClean="0"/>
              <a:t> </a:t>
            </a:r>
            <a:r>
              <a:rPr lang="en-US" sz="2400" b="1" dirty="0" err="1" smtClean="0"/>
              <a:t>disocin</a:t>
            </a:r>
            <a:r>
              <a:rPr lang="en-US" sz="2400" b="1" dirty="0" smtClean="0"/>
              <a:t> </a:t>
            </a:r>
            <a:r>
              <a:rPr lang="en-US" sz="2400" dirty="0" smtClean="0"/>
              <a:t>yields </a:t>
            </a:r>
            <a:r>
              <a:rPr lang="en-US" sz="2400" b="1" dirty="0" err="1" smtClean="0"/>
              <a:t>diosgenin</a:t>
            </a:r>
            <a:r>
              <a:rPr lang="en-US" sz="2400" dirty="0" smtClean="0"/>
              <a:t> which is used for the manufacture of progesterone, hydrocortisone, and other hormones.</a:t>
            </a:r>
          </a:p>
          <a:p>
            <a:r>
              <a:rPr lang="en-US" sz="2400" b="1" dirty="0" smtClean="0"/>
              <a:t>It is not clear that the body can convert </a:t>
            </a:r>
            <a:r>
              <a:rPr lang="en-US" sz="2400" b="1" dirty="0" err="1" smtClean="0"/>
              <a:t>disogenin</a:t>
            </a:r>
            <a:r>
              <a:rPr lang="en-US" sz="2400" b="1" dirty="0" smtClean="0"/>
              <a:t> to progesterone or other hormones.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96752"/>
            <a:ext cx="6192688" cy="3785652"/>
          </a:xfrm>
          <a:prstGeom prst="rect">
            <a:avLst/>
          </a:prstGeom>
        </p:spPr>
        <p:txBody>
          <a:bodyPr wrap="square">
            <a:spAutoFit/>
          </a:bodyPr>
          <a:lstStyle/>
          <a:p>
            <a:r>
              <a:rPr lang="en-US" sz="2400" b="1" dirty="0" smtClean="0"/>
              <a:t>Pharmacy:  </a:t>
            </a:r>
            <a:r>
              <a:rPr lang="en-US" sz="2400" dirty="0" smtClean="0"/>
              <a:t>Tincture: (1:2, 60%), 1-2 ml QD. Acute:  2.5 ml q ½ hour; weekly maximum dosage 100 ml. Decoction: 1-2 tsp root/cup water, decoct 15 min;  Chronic: 1 cup TID; Acute:  ½-1 cup q ½ hour. Dried root: 2-4g, TID.</a:t>
            </a:r>
          </a:p>
          <a:p>
            <a:endParaRPr lang="en-US" sz="2400" dirty="0" smtClean="0"/>
          </a:p>
          <a:p>
            <a:r>
              <a:rPr lang="en-US" sz="2400" b="1" dirty="0" smtClean="0"/>
              <a:t>Toxicity:  </a:t>
            </a:r>
            <a:r>
              <a:rPr lang="en-US" sz="2400" dirty="0" smtClean="0"/>
              <a:t>None known. High doses may cause nausea, </a:t>
            </a:r>
            <a:r>
              <a:rPr lang="en-US" sz="2400" dirty="0" err="1" smtClean="0"/>
              <a:t>vomitting</a:t>
            </a:r>
            <a:r>
              <a:rPr lang="en-US" sz="2400" dirty="0" smtClean="0"/>
              <a:t>, diarrhea.</a:t>
            </a:r>
          </a:p>
          <a:p>
            <a:endParaRPr lang="en-US" sz="2400" dirty="0" smtClean="0"/>
          </a:p>
          <a:p>
            <a:r>
              <a:rPr lang="en-US" sz="2400" b="1" dirty="0" smtClean="0"/>
              <a:t>Interactions:  </a:t>
            </a:r>
            <a:r>
              <a:rPr lang="en-US" sz="2400" dirty="0" smtClean="0"/>
              <a:t>None known.</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44824"/>
            <a:ext cx="4572000" cy="1569660"/>
          </a:xfrm>
          <a:prstGeom prst="rect">
            <a:avLst/>
          </a:prstGeom>
        </p:spPr>
        <p:txBody>
          <a:bodyPr>
            <a:spAutoFit/>
          </a:bodyPr>
          <a:lstStyle/>
          <a:p>
            <a:r>
              <a:rPr lang="en-US" sz="2400" b="1" dirty="0" smtClean="0"/>
              <a:t>Common name:  </a:t>
            </a:r>
            <a:r>
              <a:rPr lang="en-US" sz="2400" dirty="0" smtClean="0"/>
              <a:t>Chinese or Korean ginseng</a:t>
            </a:r>
            <a:r>
              <a:rPr lang="en-US" sz="2400" b="1" dirty="0" smtClean="0"/>
              <a:t/>
            </a:r>
            <a:br>
              <a:rPr lang="en-US" sz="2400" b="1" dirty="0" smtClean="0"/>
            </a:br>
            <a:r>
              <a:rPr lang="en-US" sz="2400" b="1" dirty="0" smtClean="0"/>
              <a:t>Family: </a:t>
            </a:r>
            <a:r>
              <a:rPr lang="en-US" sz="2400" dirty="0" err="1" smtClean="0"/>
              <a:t>Araliaceae</a:t>
            </a:r>
            <a:endParaRPr lang="en-US" sz="2400" dirty="0" smtClean="0"/>
          </a:p>
          <a:p>
            <a:r>
              <a:rPr lang="en-US" sz="2400" b="1" dirty="0" smtClean="0"/>
              <a:t>Parts used:</a:t>
            </a:r>
            <a:r>
              <a:rPr lang="en-US" sz="2400" dirty="0" smtClean="0"/>
              <a:t>  Root</a:t>
            </a:r>
            <a:endParaRPr lang="en-US" sz="2400" dirty="0"/>
          </a:p>
        </p:txBody>
      </p:sp>
      <p:sp>
        <p:nvSpPr>
          <p:cNvPr id="3" name="Прямоугольник 2"/>
          <p:cNvSpPr/>
          <p:nvPr/>
        </p:nvSpPr>
        <p:spPr>
          <a:xfrm>
            <a:off x="3203848" y="404664"/>
            <a:ext cx="3019096" cy="646331"/>
          </a:xfrm>
          <a:prstGeom prst="rect">
            <a:avLst/>
          </a:prstGeom>
        </p:spPr>
        <p:txBody>
          <a:bodyPr wrap="none">
            <a:spAutoFit/>
          </a:bodyPr>
          <a:lstStyle/>
          <a:p>
            <a:r>
              <a:rPr lang="en-US" sz="3600" b="1" i="1" dirty="0" err="1" smtClean="0">
                <a:solidFill>
                  <a:prstClr val="black"/>
                </a:solidFill>
              </a:rPr>
              <a:t>Panax</a:t>
            </a:r>
            <a:r>
              <a:rPr lang="en-US" sz="3600" b="1" i="1" dirty="0" smtClean="0">
                <a:solidFill>
                  <a:prstClr val="black"/>
                </a:solidFill>
              </a:rPr>
              <a:t> ginseng</a:t>
            </a:r>
            <a:r>
              <a:rPr lang="en-US" b="1" dirty="0" smtClean="0">
                <a:solidFill>
                  <a:prstClr val="black"/>
                </a:solidFill>
              </a:rPr>
              <a:t> </a:t>
            </a:r>
            <a:endParaRPr lang="ru-RU" dirty="0"/>
          </a:p>
        </p:txBody>
      </p:sp>
      <p:pic>
        <p:nvPicPr>
          <p:cNvPr id="5122" name="Picture 2" descr="https://image.made-in-china.com/202f0j00YfMRhCyavGoD/Panax-Ginseng-Extract-Ginseng-Root-Extract-Ginsenosides-10-20-HPLC.jpg"/>
          <p:cNvPicPr>
            <a:picLocks noChangeAspect="1" noChangeArrowheads="1"/>
          </p:cNvPicPr>
          <p:nvPr/>
        </p:nvPicPr>
        <p:blipFill>
          <a:blip r:embed="rId2" cstate="print"/>
          <a:srcRect l="10996"/>
          <a:stretch>
            <a:fillRect/>
          </a:stretch>
        </p:blipFill>
        <p:spPr bwMode="auto">
          <a:xfrm>
            <a:off x="4355976" y="1268760"/>
            <a:ext cx="4662686" cy="5238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24745"/>
            <a:ext cx="6264696" cy="3416320"/>
          </a:xfrm>
          <a:prstGeom prst="rect">
            <a:avLst/>
          </a:prstGeom>
        </p:spPr>
        <p:txBody>
          <a:bodyPr wrap="square">
            <a:spAutoFit/>
          </a:bodyPr>
          <a:lstStyle/>
          <a:p>
            <a:r>
              <a:rPr lang="en-US" sz="2400" b="1" dirty="0" smtClean="0"/>
              <a:t>Constituents: </a:t>
            </a:r>
          </a:p>
          <a:p>
            <a:r>
              <a:rPr lang="en-US" sz="2400" dirty="0" smtClean="0"/>
              <a:t>Mixture of steroidal and </a:t>
            </a:r>
            <a:r>
              <a:rPr lang="en-US" sz="2400" dirty="0" err="1" smtClean="0"/>
              <a:t>triterpenoid</a:t>
            </a:r>
            <a:r>
              <a:rPr lang="en-US" sz="2400" dirty="0" smtClean="0"/>
              <a:t> </a:t>
            </a:r>
            <a:r>
              <a:rPr lang="en-US" sz="2400" dirty="0" err="1" smtClean="0"/>
              <a:t>saponins</a:t>
            </a:r>
            <a:r>
              <a:rPr lang="en-US" sz="2400" dirty="0" smtClean="0"/>
              <a:t> (</a:t>
            </a:r>
            <a:r>
              <a:rPr lang="en-US" sz="2400" dirty="0" err="1" smtClean="0"/>
              <a:t>ginsenosides</a:t>
            </a:r>
            <a:r>
              <a:rPr lang="en-US" sz="2400" dirty="0" smtClean="0"/>
              <a:t>), polysaccharides (</a:t>
            </a:r>
            <a:r>
              <a:rPr lang="en-US" sz="2400" dirty="0" err="1" smtClean="0"/>
              <a:t>glycans</a:t>
            </a:r>
            <a:r>
              <a:rPr lang="en-US" sz="2400" dirty="0" smtClean="0"/>
              <a:t>), </a:t>
            </a:r>
            <a:r>
              <a:rPr lang="en-US" sz="2400" dirty="0" err="1" smtClean="0"/>
              <a:t>acetylenic</a:t>
            </a:r>
            <a:r>
              <a:rPr lang="en-US" sz="2400" dirty="0" smtClean="0"/>
              <a:t> compounds including </a:t>
            </a:r>
            <a:r>
              <a:rPr lang="en-US" sz="2400" dirty="0" err="1" smtClean="0"/>
              <a:t>polyacetylenic</a:t>
            </a:r>
            <a:r>
              <a:rPr lang="en-US" sz="2400" dirty="0" smtClean="0"/>
              <a:t> alcohols (</a:t>
            </a:r>
            <a:r>
              <a:rPr lang="en-US" sz="2400" dirty="0" err="1" smtClean="0"/>
              <a:t>panaxynol</a:t>
            </a:r>
            <a:r>
              <a:rPr lang="en-US" sz="2400" dirty="0" smtClean="0"/>
              <a:t> and </a:t>
            </a:r>
            <a:r>
              <a:rPr lang="en-US" sz="2400" dirty="0" err="1" smtClean="0"/>
              <a:t>panaxydol</a:t>
            </a:r>
            <a:r>
              <a:rPr lang="en-US" sz="2400" dirty="0" smtClean="0"/>
              <a:t>) and </a:t>
            </a:r>
            <a:r>
              <a:rPr lang="en-US" sz="2400" dirty="0" err="1" smtClean="0"/>
              <a:t>polyacetylenes</a:t>
            </a:r>
            <a:r>
              <a:rPr lang="en-US" sz="2400" dirty="0" smtClean="0"/>
              <a:t> (</a:t>
            </a:r>
            <a:r>
              <a:rPr lang="en-US" sz="2400" dirty="0" err="1" smtClean="0"/>
              <a:t>ginsenoynes</a:t>
            </a:r>
            <a:r>
              <a:rPr lang="en-US" sz="2400" dirty="0" smtClean="0"/>
              <a:t> A-K), </a:t>
            </a:r>
            <a:r>
              <a:rPr lang="en-US" sz="2400" dirty="0" err="1" smtClean="0"/>
              <a:t>sesquiterpenes</a:t>
            </a:r>
            <a:r>
              <a:rPr lang="en-US" sz="2400" dirty="0" smtClean="0"/>
              <a:t> (B-</a:t>
            </a:r>
            <a:r>
              <a:rPr lang="en-US" sz="2400" dirty="0" err="1" smtClean="0"/>
              <a:t>elemene</a:t>
            </a:r>
            <a:r>
              <a:rPr lang="en-US" sz="2400" dirty="0" smtClean="0"/>
              <a:t>, </a:t>
            </a:r>
            <a:r>
              <a:rPr lang="en-US" sz="2400" dirty="0" err="1" smtClean="0"/>
              <a:t>panasinsanol</a:t>
            </a:r>
            <a:r>
              <a:rPr lang="en-US" sz="2400" dirty="0" smtClean="0"/>
              <a:t> A and B, </a:t>
            </a:r>
            <a:r>
              <a:rPr lang="en-US" sz="2400" dirty="0" err="1" smtClean="0"/>
              <a:t>ginsenol</a:t>
            </a:r>
            <a:r>
              <a:rPr lang="en-US" sz="2400" dirty="0" smtClean="0"/>
              <a:t>, etc.). Sterols; </a:t>
            </a:r>
            <a:r>
              <a:rPr lang="en-US" sz="2400" dirty="0" err="1" smtClean="0"/>
              <a:t>Vit</a:t>
            </a:r>
            <a:r>
              <a:rPr lang="en-US" sz="2400" dirty="0" smtClean="0"/>
              <a:t>. D group vitamins; </a:t>
            </a:r>
            <a:r>
              <a:rPr lang="en-US" sz="2400" dirty="0" err="1" smtClean="0"/>
              <a:t>Flavonoids</a:t>
            </a:r>
            <a:r>
              <a:rPr lang="en-US" sz="2400" dirty="0" smtClean="0"/>
              <a:t>; Amino acids, volatile oils, </a:t>
            </a:r>
            <a:r>
              <a:rPr lang="en-US" sz="2400" dirty="0" err="1" smtClean="0"/>
              <a:t>galactose</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96752"/>
            <a:ext cx="6192688" cy="3046988"/>
          </a:xfrm>
          <a:prstGeom prst="rect">
            <a:avLst/>
          </a:prstGeom>
        </p:spPr>
        <p:txBody>
          <a:bodyPr wrap="square">
            <a:spAutoFit/>
          </a:bodyPr>
          <a:lstStyle/>
          <a:p>
            <a:r>
              <a:rPr lang="en-US" sz="2400" b="1" dirty="0" smtClean="0"/>
              <a:t>Medicinal actions:  </a:t>
            </a:r>
          </a:p>
          <a:p>
            <a:r>
              <a:rPr lang="en-US" sz="2400" dirty="0" err="1" smtClean="0"/>
              <a:t>Adaptogen</a:t>
            </a:r>
            <a:r>
              <a:rPr lang="en-US" sz="2400" dirty="0" smtClean="0"/>
              <a:t>, general stimulant &amp; tonic, nervous system relaxant/stimulant, sedative, anti-depressant, </a:t>
            </a:r>
            <a:r>
              <a:rPr lang="en-US" sz="2400" dirty="0" err="1" smtClean="0"/>
              <a:t>anxiolytic</a:t>
            </a:r>
            <a:r>
              <a:rPr lang="en-US" sz="2400" dirty="0" smtClean="0"/>
              <a:t>, hypoglycemic, analgesic, antioxidant, </a:t>
            </a:r>
            <a:r>
              <a:rPr lang="en-US" sz="2400" dirty="0" err="1" smtClean="0"/>
              <a:t>immuno</a:t>
            </a:r>
            <a:r>
              <a:rPr lang="en-US" sz="2400" dirty="0" smtClean="0"/>
              <a:t>-modulator, </a:t>
            </a:r>
            <a:r>
              <a:rPr lang="en-US" sz="2400" dirty="0" err="1" smtClean="0"/>
              <a:t>hepatoprotective</a:t>
            </a:r>
            <a:r>
              <a:rPr lang="en-US" sz="2400" dirty="0" smtClean="0"/>
              <a:t>, </a:t>
            </a:r>
            <a:r>
              <a:rPr lang="en-US" sz="2400" dirty="0" err="1" smtClean="0"/>
              <a:t>cardiotonic</a:t>
            </a:r>
            <a:r>
              <a:rPr lang="en-US" sz="2400" dirty="0" smtClean="0"/>
              <a:t>, vasodilator, anti-cholesterol, demulcent, male tonic, aphrodisiac, diuretic, antispasmodic</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052736"/>
            <a:ext cx="6408712" cy="3785652"/>
          </a:xfrm>
          <a:prstGeom prst="rect">
            <a:avLst/>
          </a:prstGeom>
        </p:spPr>
        <p:txBody>
          <a:bodyPr wrap="square">
            <a:spAutoFit/>
          </a:bodyPr>
          <a:lstStyle/>
          <a:p>
            <a:r>
              <a:rPr lang="en-US" sz="2400" b="1" dirty="0" smtClean="0"/>
              <a:t>Medicinal use: </a:t>
            </a:r>
          </a:p>
          <a:p>
            <a:r>
              <a:rPr lang="en-US" sz="2400" dirty="0" smtClean="0"/>
              <a:t>Ginseng is used to improve mental &amp; physical stamina and performance as well as promote longevity. It promotes metabolism and growth of normal cells and accelerates development of both the brain and body. Increases muscle mass and resistance to biological, chemical and physical stress. In women, ginseng promotes an estrogenic effect, and in men can enhance fertility and especially low libido.</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052736"/>
            <a:ext cx="6768752" cy="4893647"/>
          </a:xfrm>
          <a:prstGeom prst="rect">
            <a:avLst/>
          </a:prstGeom>
        </p:spPr>
        <p:txBody>
          <a:bodyPr wrap="square">
            <a:spAutoFit/>
          </a:bodyPr>
          <a:lstStyle/>
          <a:p>
            <a:r>
              <a:rPr lang="en-US" sz="2400" dirty="0" err="1" smtClean="0"/>
              <a:t>Saponins</a:t>
            </a:r>
            <a:r>
              <a:rPr lang="en-US" sz="2400" dirty="0" smtClean="0"/>
              <a:t> are found in many plants and gained their name because like soap, they form a lather when combined with water.</a:t>
            </a:r>
          </a:p>
          <a:p>
            <a:r>
              <a:rPr lang="en-US" sz="2400" dirty="0" smtClean="0"/>
              <a:t>Chemically they are based on a Steroid or </a:t>
            </a:r>
            <a:r>
              <a:rPr lang="en-US" sz="2400" dirty="0" err="1" smtClean="0"/>
              <a:t>Triterpene</a:t>
            </a:r>
            <a:r>
              <a:rPr lang="en-US" sz="2400" dirty="0" smtClean="0"/>
              <a:t> fat-soluble base joined to a water-soluble sugar molecule. Note: Both steroid &amp; </a:t>
            </a:r>
            <a:r>
              <a:rPr lang="en-US" sz="2400" dirty="0" err="1" smtClean="0"/>
              <a:t>Triterpene</a:t>
            </a:r>
            <a:r>
              <a:rPr lang="en-US" sz="2400" dirty="0" smtClean="0"/>
              <a:t> types usually found existing together.</a:t>
            </a:r>
          </a:p>
          <a:p>
            <a:endParaRPr lang="en-US" sz="2400" dirty="0" smtClean="0"/>
          </a:p>
          <a:p>
            <a:r>
              <a:rPr lang="en-US" sz="2400" dirty="0" smtClean="0"/>
              <a:t>In plants </a:t>
            </a:r>
            <a:r>
              <a:rPr lang="en-US" sz="2400" dirty="0" err="1" smtClean="0"/>
              <a:t>saponins</a:t>
            </a:r>
            <a:r>
              <a:rPr lang="en-US" sz="2400" dirty="0" smtClean="0"/>
              <a:t> are found especially in plant skins where they form a waxy protective coating. It has also been found that </a:t>
            </a:r>
            <a:r>
              <a:rPr lang="en-US" sz="2400" dirty="0" err="1" smtClean="0"/>
              <a:t>saponins</a:t>
            </a:r>
            <a:r>
              <a:rPr lang="en-US" sz="2400" dirty="0" smtClean="0"/>
              <a:t> are a major part of the plants’ active immune system and function as a ”natural antibiotic” for plants.</a:t>
            </a:r>
            <a:endParaRPr lang="ru-RU" sz="2400" dirty="0"/>
          </a:p>
        </p:txBody>
      </p:sp>
      <p:sp>
        <p:nvSpPr>
          <p:cNvPr id="3" name="Прямоугольник 2"/>
          <p:cNvSpPr/>
          <p:nvPr/>
        </p:nvSpPr>
        <p:spPr>
          <a:xfrm>
            <a:off x="3537670" y="393185"/>
            <a:ext cx="1922321" cy="646331"/>
          </a:xfrm>
          <a:prstGeom prst="rect">
            <a:avLst/>
          </a:prstGeom>
        </p:spPr>
        <p:txBody>
          <a:bodyPr wrap="none">
            <a:spAutoFit/>
          </a:bodyPr>
          <a:lstStyle/>
          <a:p>
            <a:r>
              <a:rPr lang="en-US" sz="3600" b="1" dirty="0" err="1" smtClean="0">
                <a:solidFill>
                  <a:prstClr val="black"/>
                </a:solidFill>
              </a:rPr>
              <a:t>Saponins</a:t>
            </a:r>
            <a:endParaRPr lang="ru-RU"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24744"/>
            <a:ext cx="6768752" cy="3416320"/>
          </a:xfrm>
          <a:prstGeom prst="rect">
            <a:avLst/>
          </a:prstGeom>
        </p:spPr>
        <p:txBody>
          <a:bodyPr wrap="square">
            <a:spAutoFit/>
          </a:bodyPr>
          <a:lstStyle/>
          <a:p>
            <a:r>
              <a:rPr lang="en-US" sz="2400" b="1" dirty="0" smtClean="0"/>
              <a:t>Pharmacology: </a:t>
            </a:r>
          </a:p>
          <a:p>
            <a:r>
              <a:rPr lang="en-US" sz="2400" dirty="0" smtClean="0"/>
              <a:t>    Steroidal </a:t>
            </a:r>
            <a:r>
              <a:rPr lang="en-US" sz="2400" dirty="0" err="1" smtClean="0"/>
              <a:t>saponins</a:t>
            </a:r>
            <a:r>
              <a:rPr lang="en-US" sz="2400" dirty="0" smtClean="0"/>
              <a:t> (</a:t>
            </a:r>
            <a:r>
              <a:rPr lang="en-US" sz="2400" dirty="0" err="1" smtClean="0"/>
              <a:t>ginsenosides</a:t>
            </a:r>
            <a:r>
              <a:rPr lang="en-US" sz="2400" dirty="0" smtClean="0"/>
              <a:t>, </a:t>
            </a:r>
            <a:r>
              <a:rPr lang="en-US" sz="2400" dirty="0" err="1" smtClean="0"/>
              <a:t>ginpanaxosides</a:t>
            </a:r>
            <a:r>
              <a:rPr lang="en-US" sz="2400" dirty="0" smtClean="0"/>
              <a:t>) have corticosteroid-like action and inhibit re-uptake of GABA, NE, dopamine, </a:t>
            </a:r>
            <a:r>
              <a:rPr lang="en-US" sz="2400" dirty="0" err="1" smtClean="0"/>
              <a:t>gluatmate</a:t>
            </a:r>
            <a:r>
              <a:rPr lang="en-US" sz="2400" dirty="0" smtClean="0"/>
              <a:t>, and serotonin.</a:t>
            </a:r>
          </a:p>
          <a:p>
            <a:r>
              <a:rPr lang="en-US" sz="2400" dirty="0" smtClean="0"/>
              <a:t>    The individual </a:t>
            </a:r>
            <a:r>
              <a:rPr lang="en-US" sz="2400" dirty="0" err="1" smtClean="0"/>
              <a:t>ginsenosides</a:t>
            </a:r>
            <a:r>
              <a:rPr lang="en-US" sz="2400" dirty="0" smtClean="0"/>
              <a:t> may have opposite effects such as vasoconstriction &amp; dilation, increase &amp; decrease cardiac performance, </a:t>
            </a:r>
            <a:r>
              <a:rPr lang="en-US" sz="2400" dirty="0" err="1" smtClean="0"/>
              <a:t>hemostatic</a:t>
            </a:r>
            <a:r>
              <a:rPr lang="en-US" sz="2400" dirty="0" smtClean="0"/>
              <a:t> &amp; anti-coagulant, and CNS stimulant &amp; depressant.</a:t>
            </a:r>
          </a:p>
          <a:p>
            <a:r>
              <a:rPr lang="en-US" sz="2400" dirty="0" smtClean="0"/>
              <a:t>    Polysaccharides are hypoglycemic and anti-tumor.</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764704"/>
            <a:ext cx="6840760" cy="2677656"/>
          </a:xfrm>
          <a:prstGeom prst="rect">
            <a:avLst/>
          </a:prstGeom>
        </p:spPr>
        <p:txBody>
          <a:bodyPr wrap="square">
            <a:spAutoFit/>
          </a:bodyPr>
          <a:lstStyle/>
          <a:p>
            <a:r>
              <a:rPr lang="en-US" sz="2400" b="1" dirty="0" smtClean="0"/>
              <a:t>Pharmacy:  </a:t>
            </a:r>
          </a:p>
          <a:p>
            <a:r>
              <a:rPr lang="en-US" sz="2400" dirty="0" smtClean="0"/>
              <a:t>Dried root: short-term 0.5-2g QD, long-term 0.4-0.8 QD (100 mg capsule standardized to 4-7% </a:t>
            </a:r>
            <a:r>
              <a:rPr lang="en-US" sz="2400" dirty="0" err="1" smtClean="0"/>
              <a:t>ginsenosides</a:t>
            </a:r>
            <a:r>
              <a:rPr lang="en-US" sz="2400" dirty="0" smtClean="0"/>
              <a:t>: 100-200 mg daily). Decoction: 1 tsp/cup, simmer 10 min TID. Tincture: (1:5, 60%), 1-2 ml TID.  Pause dosing 6 week on 4 weeks off, avoid long-term use unless in low doses.</a:t>
            </a:r>
            <a:endParaRPr lang="en-US" sz="2400" dirty="0"/>
          </a:p>
        </p:txBody>
      </p:sp>
      <p:sp>
        <p:nvSpPr>
          <p:cNvPr id="3" name="Прямоугольник 2"/>
          <p:cNvSpPr/>
          <p:nvPr/>
        </p:nvSpPr>
        <p:spPr>
          <a:xfrm>
            <a:off x="1331640" y="3717032"/>
            <a:ext cx="6840760" cy="2308324"/>
          </a:xfrm>
          <a:prstGeom prst="rect">
            <a:avLst/>
          </a:prstGeom>
        </p:spPr>
        <p:txBody>
          <a:bodyPr wrap="square">
            <a:spAutoFit/>
          </a:bodyPr>
          <a:lstStyle/>
          <a:p>
            <a:r>
              <a:rPr lang="en-US" sz="2400" b="1" dirty="0" smtClean="0"/>
              <a:t>Toxicity: </a:t>
            </a:r>
          </a:p>
          <a:p>
            <a:r>
              <a:rPr lang="en-US" sz="2400" dirty="0" smtClean="0"/>
              <a:t>No adverse effects expected. Overdose can cause palpitations, insomnia, chest pain, headaches and </a:t>
            </a:r>
            <a:r>
              <a:rPr lang="en-US" sz="2400" dirty="0" err="1" smtClean="0"/>
              <a:t>epistaxis</a:t>
            </a:r>
            <a:r>
              <a:rPr lang="en-US" sz="2400" dirty="0" smtClean="0"/>
              <a:t>. Reports on side effects are controversial due to lack of information on the type of ginseng used in studies.</a:t>
            </a:r>
            <a:endParaRPr 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908720"/>
            <a:ext cx="6696744" cy="3416320"/>
          </a:xfrm>
          <a:prstGeom prst="rect">
            <a:avLst/>
          </a:prstGeom>
        </p:spPr>
        <p:txBody>
          <a:bodyPr wrap="square">
            <a:spAutoFit/>
          </a:bodyPr>
          <a:lstStyle/>
          <a:p>
            <a:r>
              <a:rPr lang="en-US" sz="2400" b="1" dirty="0" smtClean="0"/>
              <a:t>Contraindications:  </a:t>
            </a:r>
            <a:r>
              <a:rPr lang="en-US" sz="2400" dirty="0" smtClean="0"/>
              <a:t>Acute asthma, hypertension, acute infections. Use caution with acute infection and inflammatory diseases, in hyper tense people and in children.</a:t>
            </a:r>
          </a:p>
          <a:p>
            <a:endParaRPr lang="en-US" sz="2400" dirty="0" smtClean="0"/>
          </a:p>
          <a:p>
            <a:r>
              <a:rPr lang="en-US" sz="2400" b="1" dirty="0" smtClean="0"/>
              <a:t>Interactions: </a:t>
            </a:r>
            <a:r>
              <a:rPr lang="en-US" sz="2400" dirty="0" smtClean="0"/>
              <a:t>Avoid use with other stimulants. Theoretically interact with anti-psychotics, anti-</a:t>
            </a:r>
            <a:r>
              <a:rPr lang="en-US" sz="2400" dirty="0" err="1" smtClean="0"/>
              <a:t>hypertensives</a:t>
            </a:r>
            <a:r>
              <a:rPr lang="en-US" sz="2400" dirty="0" smtClean="0"/>
              <a:t>, anti-coagulants and other hormone therapies.</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44824"/>
            <a:ext cx="3816424" cy="1938992"/>
          </a:xfrm>
          <a:prstGeom prst="rect">
            <a:avLst/>
          </a:prstGeom>
        </p:spPr>
        <p:txBody>
          <a:bodyPr wrap="square">
            <a:spAutoFit/>
          </a:bodyPr>
          <a:lstStyle/>
          <a:p>
            <a:r>
              <a:rPr lang="en-US" sz="2400" b="1" dirty="0" smtClean="0"/>
              <a:t>Common name:</a:t>
            </a:r>
            <a:r>
              <a:rPr lang="en-US" sz="2400" dirty="0" smtClean="0"/>
              <a:t> Licorice, </a:t>
            </a:r>
            <a:r>
              <a:rPr lang="en-US" sz="2400" dirty="0" err="1" smtClean="0"/>
              <a:t>Liquorice</a:t>
            </a:r>
            <a:endParaRPr lang="en-US" sz="2400" dirty="0" smtClean="0"/>
          </a:p>
          <a:p>
            <a:r>
              <a:rPr lang="en-US" sz="2400" b="1" dirty="0" smtClean="0"/>
              <a:t>Family</a:t>
            </a:r>
            <a:r>
              <a:rPr lang="en-US" sz="2400" dirty="0" smtClean="0"/>
              <a:t>: </a:t>
            </a:r>
            <a:r>
              <a:rPr lang="en-US" sz="2400" dirty="0" err="1" smtClean="0"/>
              <a:t>Fabaceae</a:t>
            </a:r>
            <a:endParaRPr lang="en-US" sz="2400" dirty="0" smtClean="0"/>
          </a:p>
          <a:p>
            <a:r>
              <a:rPr lang="en-US" sz="2400" b="1" dirty="0" smtClean="0"/>
              <a:t>Part used: </a:t>
            </a:r>
            <a:r>
              <a:rPr lang="en-US" sz="2400" dirty="0" smtClean="0"/>
              <a:t>Dried root &amp; rhizome</a:t>
            </a:r>
            <a:endParaRPr lang="en-US" sz="2400" dirty="0"/>
          </a:p>
        </p:txBody>
      </p:sp>
      <p:sp>
        <p:nvSpPr>
          <p:cNvPr id="3" name="Прямоугольник 2"/>
          <p:cNvSpPr/>
          <p:nvPr/>
        </p:nvSpPr>
        <p:spPr>
          <a:xfrm>
            <a:off x="3059832" y="404664"/>
            <a:ext cx="3883820" cy="646331"/>
          </a:xfrm>
          <a:prstGeom prst="rect">
            <a:avLst/>
          </a:prstGeom>
        </p:spPr>
        <p:txBody>
          <a:bodyPr wrap="none">
            <a:spAutoFit/>
          </a:bodyPr>
          <a:lstStyle/>
          <a:p>
            <a:r>
              <a:rPr lang="en-US" sz="3600" b="1" i="1" dirty="0" err="1" smtClean="0">
                <a:solidFill>
                  <a:prstClr val="black"/>
                </a:solidFill>
              </a:rPr>
              <a:t>Glycyrrhiza</a:t>
            </a:r>
            <a:r>
              <a:rPr lang="en-US" sz="3600" b="1" i="1" dirty="0" smtClean="0">
                <a:solidFill>
                  <a:prstClr val="black"/>
                </a:solidFill>
              </a:rPr>
              <a:t> </a:t>
            </a:r>
            <a:r>
              <a:rPr lang="en-US" sz="3600" b="1" i="1" dirty="0" err="1" smtClean="0">
                <a:solidFill>
                  <a:prstClr val="black"/>
                </a:solidFill>
              </a:rPr>
              <a:t>glabra</a:t>
            </a:r>
            <a:r>
              <a:rPr lang="en-US" b="1" dirty="0" smtClean="0">
                <a:solidFill>
                  <a:prstClr val="black"/>
                </a:solidFill>
              </a:rPr>
              <a:t>    </a:t>
            </a:r>
            <a:endParaRPr lang="ru-RU" dirty="0"/>
          </a:p>
        </p:txBody>
      </p:sp>
      <p:pic>
        <p:nvPicPr>
          <p:cNvPr id="35842" name="Picture 2" descr="https://upload.wikimedia.org/wikipedia/commons/thumb/e/e5/Glycyrrhiza_glabra_inflorescence.jpg/836px-Glycyrrhiza_glabra_inflorescence.jpg"/>
          <p:cNvPicPr>
            <a:picLocks noChangeAspect="1" noChangeArrowheads="1"/>
          </p:cNvPicPr>
          <p:nvPr/>
        </p:nvPicPr>
        <p:blipFill>
          <a:blip r:embed="rId2" cstate="print"/>
          <a:srcRect/>
          <a:stretch>
            <a:fillRect/>
          </a:stretch>
        </p:blipFill>
        <p:spPr bwMode="auto">
          <a:xfrm>
            <a:off x="4572000" y="1340768"/>
            <a:ext cx="4320000" cy="528758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692696"/>
            <a:ext cx="6768752" cy="1938992"/>
          </a:xfrm>
          <a:prstGeom prst="rect">
            <a:avLst/>
          </a:prstGeom>
        </p:spPr>
        <p:txBody>
          <a:bodyPr wrap="square">
            <a:spAutoFit/>
          </a:bodyPr>
          <a:lstStyle/>
          <a:p>
            <a:r>
              <a:rPr lang="en-US" sz="2400" b="1" dirty="0" smtClean="0"/>
              <a:t>Constituents:</a:t>
            </a:r>
            <a:r>
              <a:rPr lang="en-US" sz="2400" dirty="0" smtClean="0"/>
              <a:t> </a:t>
            </a:r>
          </a:p>
          <a:p>
            <a:r>
              <a:rPr lang="en-US" sz="2400" dirty="0" err="1" smtClean="0"/>
              <a:t>Triterpene</a:t>
            </a:r>
            <a:r>
              <a:rPr lang="en-US" sz="2400" dirty="0" smtClean="0"/>
              <a:t> </a:t>
            </a:r>
            <a:r>
              <a:rPr lang="en-US" sz="2400" dirty="0" err="1" smtClean="0"/>
              <a:t>saponins</a:t>
            </a:r>
            <a:r>
              <a:rPr lang="en-US" sz="2400" dirty="0" smtClean="0"/>
              <a:t> (glycyrrhizin, </a:t>
            </a:r>
            <a:r>
              <a:rPr lang="en-US" sz="2400" dirty="0" err="1" smtClean="0"/>
              <a:t>glycyrrhizic</a:t>
            </a:r>
            <a:r>
              <a:rPr lang="en-US" sz="2400" dirty="0" smtClean="0"/>
              <a:t> &amp; </a:t>
            </a:r>
            <a:r>
              <a:rPr lang="en-US" sz="2400" dirty="0" err="1" smtClean="0"/>
              <a:t>glycyrrhetinic</a:t>
            </a:r>
            <a:r>
              <a:rPr lang="en-US" sz="2400" dirty="0" smtClean="0"/>
              <a:t> acid), </a:t>
            </a:r>
            <a:r>
              <a:rPr lang="en-US" sz="2400" dirty="0" err="1" smtClean="0"/>
              <a:t>flavonoids</a:t>
            </a:r>
            <a:r>
              <a:rPr lang="en-US" sz="2400" dirty="0" smtClean="0"/>
              <a:t>, </a:t>
            </a:r>
            <a:r>
              <a:rPr lang="en-US" sz="2400" dirty="0" err="1" smtClean="0"/>
              <a:t>iso-flavonoids</a:t>
            </a:r>
            <a:r>
              <a:rPr lang="en-US" sz="2400" dirty="0" smtClean="0"/>
              <a:t>, </a:t>
            </a:r>
            <a:r>
              <a:rPr lang="en-US" sz="2400" dirty="0" err="1" smtClean="0"/>
              <a:t>phytosterols</a:t>
            </a:r>
            <a:r>
              <a:rPr lang="en-US" sz="2400" dirty="0" smtClean="0"/>
              <a:t>, polysaccharides (</a:t>
            </a:r>
            <a:r>
              <a:rPr lang="en-US" sz="2400" dirty="0" err="1" smtClean="0"/>
              <a:t>glucans</a:t>
            </a:r>
            <a:r>
              <a:rPr lang="en-US" sz="2400" dirty="0" smtClean="0"/>
              <a:t>), </a:t>
            </a:r>
            <a:r>
              <a:rPr lang="en-US" sz="2400" dirty="0" err="1" smtClean="0"/>
              <a:t>coumarins</a:t>
            </a:r>
            <a:r>
              <a:rPr lang="en-US" sz="2400" dirty="0" smtClean="0"/>
              <a:t>, volatile oils, amino acids, gum, </a:t>
            </a:r>
            <a:r>
              <a:rPr lang="en-US" sz="2400" dirty="0" err="1" smtClean="0"/>
              <a:t>lignans</a:t>
            </a:r>
            <a:r>
              <a:rPr lang="en-US" sz="2400" dirty="0" smtClean="0"/>
              <a:t>, starch, sugars</a:t>
            </a:r>
            <a:endParaRPr lang="en-US" sz="2400" dirty="0"/>
          </a:p>
        </p:txBody>
      </p:sp>
      <p:sp>
        <p:nvSpPr>
          <p:cNvPr id="3" name="Прямоугольник 2"/>
          <p:cNvSpPr/>
          <p:nvPr/>
        </p:nvSpPr>
        <p:spPr>
          <a:xfrm>
            <a:off x="1259632" y="3068960"/>
            <a:ext cx="6696744" cy="2677656"/>
          </a:xfrm>
          <a:prstGeom prst="rect">
            <a:avLst/>
          </a:prstGeom>
        </p:spPr>
        <p:txBody>
          <a:bodyPr wrap="square">
            <a:spAutoFit/>
          </a:bodyPr>
          <a:lstStyle/>
          <a:p>
            <a:r>
              <a:rPr lang="en-US" sz="2400" b="1" dirty="0" smtClean="0"/>
              <a:t>Actions: </a:t>
            </a:r>
          </a:p>
          <a:p>
            <a:r>
              <a:rPr lang="en-US" sz="2400" dirty="0" smtClean="0"/>
              <a:t>General tonic, anti-depressant, adrenal restorative, adrenal tonic, anti-tumor, anti-viral, anti-inflammatory, anti-</a:t>
            </a:r>
            <a:r>
              <a:rPr lang="en-US" sz="2400" dirty="0" err="1" smtClean="0"/>
              <a:t>tussive</a:t>
            </a:r>
            <a:r>
              <a:rPr lang="en-US" sz="2400" dirty="0" smtClean="0"/>
              <a:t>, </a:t>
            </a:r>
            <a:r>
              <a:rPr lang="en-US" sz="2400" dirty="0" err="1" smtClean="0"/>
              <a:t>mucoprotector</a:t>
            </a:r>
            <a:r>
              <a:rPr lang="en-US" sz="2400" dirty="0" smtClean="0"/>
              <a:t>, expectorant, detoxifier, demulcent, </a:t>
            </a:r>
            <a:r>
              <a:rPr lang="en-US" sz="2400" dirty="0" err="1" smtClean="0"/>
              <a:t>hepatoprotector</a:t>
            </a:r>
            <a:r>
              <a:rPr lang="en-US" sz="2400" dirty="0" smtClean="0"/>
              <a:t>, anti-ulcer, mild laxative, </a:t>
            </a:r>
            <a:r>
              <a:rPr lang="en-US" sz="2400" dirty="0" err="1" smtClean="0"/>
              <a:t>aldosterone</a:t>
            </a:r>
            <a:r>
              <a:rPr lang="en-US" sz="2400" dirty="0" smtClean="0"/>
              <a:t>-like action, anti-spasmodic</a:t>
            </a:r>
            <a:endParaRPr lang="ru-RU"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908720"/>
            <a:ext cx="6624736" cy="4524315"/>
          </a:xfrm>
          <a:prstGeom prst="rect">
            <a:avLst/>
          </a:prstGeom>
        </p:spPr>
        <p:txBody>
          <a:bodyPr wrap="square">
            <a:spAutoFit/>
          </a:bodyPr>
          <a:lstStyle/>
          <a:p>
            <a:r>
              <a:rPr lang="en-US" sz="2400" b="1" dirty="0" smtClean="0"/>
              <a:t>Medical uses: </a:t>
            </a:r>
          </a:p>
          <a:p>
            <a:r>
              <a:rPr lang="en-US" sz="2400" dirty="0" smtClean="0"/>
              <a:t>Is specific for the treatment of peptic ulcers and Addison’s disease. Also used for adrenal insufficiency, corticosteroid withdrawal, hypoglycemia and protection against cataracts in diabetes. Inflammatory conditions also benefit from it’s use such as allergies and autoimmune disease, </a:t>
            </a:r>
            <a:r>
              <a:rPr lang="en-US" sz="2400" dirty="0" err="1" smtClean="0"/>
              <a:t>lyme</a:t>
            </a:r>
            <a:r>
              <a:rPr lang="en-US" sz="2400" dirty="0" smtClean="0"/>
              <a:t> disease, and protects against carcinogens. It will soothe gastrointestinal inflammation and irritations. For rheumatism, muscle spasm &amp; cramps, and joint inflammation it can be used both internally and topically.</a:t>
            </a:r>
            <a:endParaRPr lang="ru-RU"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04664"/>
            <a:ext cx="6912768" cy="6001643"/>
          </a:xfrm>
          <a:prstGeom prst="rect">
            <a:avLst/>
          </a:prstGeom>
        </p:spPr>
        <p:txBody>
          <a:bodyPr wrap="square">
            <a:spAutoFit/>
          </a:bodyPr>
          <a:lstStyle/>
          <a:p>
            <a:r>
              <a:rPr lang="en-US" sz="2400" b="1" dirty="0" smtClean="0"/>
              <a:t>Pharmacology:</a:t>
            </a:r>
          </a:p>
          <a:p>
            <a:r>
              <a:rPr lang="en-US" sz="2400" dirty="0" smtClean="0"/>
              <a:t>    </a:t>
            </a:r>
            <a:r>
              <a:rPr lang="en-US" sz="2400" dirty="0" err="1" smtClean="0"/>
              <a:t>Triterpene</a:t>
            </a:r>
            <a:r>
              <a:rPr lang="en-US" sz="2400" dirty="0" smtClean="0"/>
              <a:t> </a:t>
            </a:r>
            <a:r>
              <a:rPr lang="en-US" sz="2400" dirty="0" err="1" smtClean="0"/>
              <a:t>saponins</a:t>
            </a:r>
            <a:r>
              <a:rPr lang="en-US" sz="2400" dirty="0" smtClean="0"/>
              <a:t> (glycyrrhizin, </a:t>
            </a:r>
            <a:r>
              <a:rPr lang="en-US" sz="2400" dirty="0" err="1" smtClean="0"/>
              <a:t>glycyrrhizic</a:t>
            </a:r>
            <a:r>
              <a:rPr lang="en-US" sz="2400" dirty="0" smtClean="0"/>
              <a:t> acid) antagonize effect of estrogen, inhibit growth of HIV &amp; DNA/RNA viruses, and are anti-inflammatory.</a:t>
            </a:r>
          </a:p>
          <a:p>
            <a:r>
              <a:rPr lang="en-US" sz="2400" dirty="0" smtClean="0"/>
              <a:t>    </a:t>
            </a:r>
            <a:r>
              <a:rPr lang="en-US" sz="2400" dirty="0" err="1" smtClean="0"/>
              <a:t>Glycyrrhetinic</a:t>
            </a:r>
            <a:r>
              <a:rPr lang="en-US" sz="2400" dirty="0" smtClean="0"/>
              <a:t> acid is an </a:t>
            </a:r>
            <a:r>
              <a:rPr lang="en-US" sz="2400" dirty="0" err="1" smtClean="0"/>
              <a:t>aglycone</a:t>
            </a:r>
            <a:r>
              <a:rPr lang="en-US" sz="2400" dirty="0" smtClean="0"/>
              <a:t> similar to natural corticosteroids which have an </a:t>
            </a:r>
            <a:r>
              <a:rPr lang="en-US" sz="2400" dirty="0" err="1" smtClean="0"/>
              <a:t>adrenocorticomimetic</a:t>
            </a:r>
            <a:r>
              <a:rPr lang="en-US" sz="2400" dirty="0" smtClean="0"/>
              <a:t> action. Is also anti-viral, </a:t>
            </a:r>
            <a:r>
              <a:rPr lang="en-US" sz="2400" dirty="0" err="1" smtClean="0"/>
              <a:t>hepatoprotective</a:t>
            </a:r>
            <a:r>
              <a:rPr lang="en-US" sz="2400" dirty="0" smtClean="0"/>
              <a:t>, inhibits EBV activation and is anti-inflammatory and anti-tumor.</a:t>
            </a:r>
          </a:p>
          <a:p>
            <a:r>
              <a:rPr lang="en-US" sz="2400" dirty="0" smtClean="0"/>
              <a:t>    </a:t>
            </a:r>
            <a:r>
              <a:rPr lang="en-US" sz="2400" dirty="0" err="1" smtClean="0"/>
              <a:t>Flavonoids</a:t>
            </a:r>
            <a:r>
              <a:rPr lang="en-US" sz="2400" dirty="0" smtClean="0"/>
              <a:t> and </a:t>
            </a:r>
            <a:r>
              <a:rPr lang="en-US" sz="2400" dirty="0" err="1" smtClean="0"/>
              <a:t>isoflavonoids</a:t>
            </a:r>
            <a:r>
              <a:rPr lang="en-US" sz="2400" dirty="0" smtClean="0"/>
              <a:t> are anti-microbial and estrogenic.</a:t>
            </a:r>
          </a:p>
          <a:p>
            <a:r>
              <a:rPr lang="en-US" sz="2400" dirty="0" smtClean="0"/>
              <a:t>    </a:t>
            </a:r>
            <a:r>
              <a:rPr lang="en-US" sz="2400" dirty="0" err="1" smtClean="0"/>
              <a:t>Phytosterols</a:t>
            </a:r>
            <a:r>
              <a:rPr lang="en-US" sz="2400" dirty="0" smtClean="0"/>
              <a:t> have an estrogenic action.</a:t>
            </a:r>
          </a:p>
          <a:p>
            <a:r>
              <a:rPr lang="en-US" sz="2400" dirty="0" smtClean="0"/>
              <a:t>    Polysaccharides (</a:t>
            </a:r>
            <a:r>
              <a:rPr lang="en-US" sz="2400" dirty="0" err="1" smtClean="0"/>
              <a:t>glucans</a:t>
            </a:r>
            <a:r>
              <a:rPr lang="en-US" sz="2400" dirty="0" smtClean="0"/>
              <a:t>) are demulcent.</a:t>
            </a:r>
          </a:p>
          <a:p>
            <a:r>
              <a:rPr lang="en-US" sz="2400" dirty="0" smtClean="0"/>
              <a:t>    DGL (</a:t>
            </a:r>
            <a:r>
              <a:rPr lang="en-US" sz="2400" dirty="0" err="1" smtClean="0"/>
              <a:t>deglycyrrhinized</a:t>
            </a:r>
            <a:r>
              <a:rPr lang="en-US" sz="2400" dirty="0" smtClean="0"/>
              <a:t> licorice) is a preparation where most of the GL has been removed. It inhibits the formation of ulcers, reduces gastric secretions, and protects gastric mucosa against damage.</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908720"/>
            <a:ext cx="6840760" cy="3785652"/>
          </a:xfrm>
          <a:prstGeom prst="rect">
            <a:avLst/>
          </a:prstGeom>
        </p:spPr>
        <p:txBody>
          <a:bodyPr wrap="square">
            <a:spAutoFit/>
          </a:bodyPr>
          <a:lstStyle/>
          <a:p>
            <a:r>
              <a:rPr lang="en-US" sz="2400" b="1" dirty="0" smtClean="0"/>
              <a:t>Pharmacy: </a:t>
            </a:r>
            <a:r>
              <a:rPr lang="en-US" sz="2400" dirty="0" smtClean="0"/>
              <a:t>Powdered root: 1-4g TID. Decoction: 1 tsp/cup, simmer 15 min, TID. Tincture: (1:1, 20%) 2-6ml QD.</a:t>
            </a:r>
          </a:p>
          <a:p>
            <a:endParaRPr lang="en-US" sz="2400" dirty="0" smtClean="0"/>
          </a:p>
          <a:p>
            <a:r>
              <a:rPr lang="en-US" sz="2400" b="1" dirty="0" smtClean="0"/>
              <a:t>Contraindications: </a:t>
            </a:r>
          </a:p>
          <a:p>
            <a:r>
              <a:rPr lang="en-US" sz="2400" dirty="0" smtClean="0"/>
              <a:t>Use with caution in anemia, hypertension, cardiovascular disorders, edema associated with heart failure, liver problems, kidney insufficiency, </a:t>
            </a:r>
            <a:r>
              <a:rPr lang="en-US" sz="2400" dirty="0" err="1" smtClean="0"/>
              <a:t>hypokalemia</a:t>
            </a:r>
            <a:r>
              <a:rPr lang="en-US" sz="2400" dirty="0" smtClean="0"/>
              <a:t>, hypothyroidism, fibrocystic breasts, male infertility or erectile dysfunction.</a:t>
            </a:r>
            <a:endParaRPr lang="ru-RU"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124744"/>
            <a:ext cx="6336704" cy="4524315"/>
          </a:xfrm>
          <a:prstGeom prst="rect">
            <a:avLst/>
          </a:prstGeom>
        </p:spPr>
        <p:txBody>
          <a:bodyPr wrap="square">
            <a:spAutoFit/>
          </a:bodyPr>
          <a:lstStyle/>
          <a:p>
            <a:r>
              <a:rPr lang="en-US" sz="2400" b="1" dirty="0" smtClean="0"/>
              <a:t>Toxicity: </a:t>
            </a:r>
            <a:r>
              <a:rPr lang="en-US" sz="2400" dirty="0" smtClean="0"/>
              <a:t>Minimal adverse effects if intake is less than 10mg/day. Long term use may reduce thyroid function and basal metabolic rate. High doses of long term use may cause </a:t>
            </a:r>
            <a:r>
              <a:rPr lang="en-US" sz="2400" dirty="0" err="1" smtClean="0"/>
              <a:t>hypokalemia</a:t>
            </a:r>
            <a:r>
              <a:rPr lang="en-US" sz="2400" dirty="0" smtClean="0"/>
              <a:t>, symptoms of </a:t>
            </a:r>
            <a:r>
              <a:rPr lang="en-US" sz="2400" dirty="0" err="1" smtClean="0"/>
              <a:t>hyperaldosteronism</a:t>
            </a:r>
            <a:r>
              <a:rPr lang="en-US" sz="2400" dirty="0" smtClean="0"/>
              <a:t> and amenorrhea. </a:t>
            </a:r>
          </a:p>
          <a:p>
            <a:endParaRPr lang="en-US" sz="2400" dirty="0" smtClean="0"/>
          </a:p>
          <a:p>
            <a:r>
              <a:rPr lang="en-US" sz="2400" b="1" dirty="0" smtClean="0"/>
              <a:t>Interactions: </a:t>
            </a:r>
            <a:r>
              <a:rPr lang="en-US" sz="2400" dirty="0" smtClean="0"/>
              <a:t>With diuretics, cardiac glycosides, corticosteroids, MAOIs, blood pressure medications, </a:t>
            </a:r>
            <a:r>
              <a:rPr lang="en-US" sz="2400" dirty="0" err="1" smtClean="0"/>
              <a:t>spironolactone</a:t>
            </a:r>
            <a:r>
              <a:rPr lang="en-US" sz="2400" dirty="0" smtClean="0"/>
              <a:t>, hormonal therapies, laxatives and K+ depleting medications.</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44824"/>
            <a:ext cx="3744416" cy="1569660"/>
          </a:xfrm>
          <a:prstGeom prst="rect">
            <a:avLst/>
          </a:prstGeom>
        </p:spPr>
        <p:txBody>
          <a:bodyPr wrap="square">
            <a:spAutoFit/>
          </a:bodyPr>
          <a:lstStyle/>
          <a:p>
            <a:r>
              <a:rPr lang="en-US" sz="2400" dirty="0" smtClean="0"/>
              <a:t>Common name: Horse chestnut</a:t>
            </a:r>
          </a:p>
          <a:p>
            <a:r>
              <a:rPr lang="en-US" sz="2400" dirty="0" smtClean="0"/>
              <a:t>Family: </a:t>
            </a:r>
            <a:r>
              <a:rPr lang="en-US" sz="2400" dirty="0" err="1" smtClean="0"/>
              <a:t>Hippocastanaceae</a:t>
            </a:r>
            <a:endParaRPr lang="en-US" sz="2400" dirty="0" smtClean="0"/>
          </a:p>
          <a:p>
            <a:r>
              <a:rPr lang="en-US" sz="2400" dirty="0" smtClean="0"/>
              <a:t>Part used: Seed/Fruit, bark</a:t>
            </a:r>
            <a:endParaRPr lang="ru-RU" sz="2400" dirty="0"/>
          </a:p>
        </p:txBody>
      </p:sp>
      <p:sp>
        <p:nvSpPr>
          <p:cNvPr id="3" name="Прямоугольник 2"/>
          <p:cNvSpPr/>
          <p:nvPr/>
        </p:nvSpPr>
        <p:spPr>
          <a:xfrm>
            <a:off x="2411760" y="332656"/>
            <a:ext cx="5168155" cy="646331"/>
          </a:xfrm>
          <a:prstGeom prst="rect">
            <a:avLst/>
          </a:prstGeom>
        </p:spPr>
        <p:txBody>
          <a:bodyPr wrap="square">
            <a:spAutoFit/>
          </a:bodyPr>
          <a:lstStyle/>
          <a:p>
            <a:pPr lvl="0"/>
            <a:r>
              <a:rPr lang="en-US" sz="3600" b="1" i="1" dirty="0" err="1" smtClean="0">
                <a:solidFill>
                  <a:prstClr val="black"/>
                </a:solidFill>
              </a:rPr>
              <a:t>Aesculus</a:t>
            </a:r>
            <a:r>
              <a:rPr lang="en-US" sz="3600" b="1" i="1" dirty="0" smtClean="0">
                <a:solidFill>
                  <a:prstClr val="black"/>
                </a:solidFill>
              </a:rPr>
              <a:t> </a:t>
            </a:r>
            <a:r>
              <a:rPr lang="en-US" sz="3600" b="1" i="1" dirty="0" err="1" smtClean="0">
                <a:solidFill>
                  <a:prstClr val="black"/>
                </a:solidFill>
              </a:rPr>
              <a:t>hippocastanum</a:t>
            </a:r>
            <a:r>
              <a:rPr lang="en-US" sz="3600" b="1" i="1" dirty="0" smtClean="0">
                <a:solidFill>
                  <a:prstClr val="black"/>
                </a:solidFill>
              </a:rPr>
              <a:t>                  </a:t>
            </a:r>
          </a:p>
        </p:txBody>
      </p:sp>
      <p:pic>
        <p:nvPicPr>
          <p:cNvPr id="7170" name="Picture 2" descr="https://previews.123rf.com/images/ziablik/ziablik1212/ziablik121200003/16834060-horse-chestnut-aesculus-hippocastanum-conker-tree-flowers-leaf-and-seeds-on-a-white-background.jpg"/>
          <p:cNvPicPr>
            <a:picLocks noChangeAspect="1" noChangeArrowheads="1"/>
          </p:cNvPicPr>
          <p:nvPr/>
        </p:nvPicPr>
        <p:blipFill>
          <a:blip r:embed="rId2" cstate="print"/>
          <a:srcRect l="2755" r="3563"/>
          <a:stretch>
            <a:fillRect/>
          </a:stretch>
        </p:blipFill>
        <p:spPr bwMode="auto">
          <a:xfrm>
            <a:off x="3923925" y="1268760"/>
            <a:ext cx="5182179"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412776"/>
            <a:ext cx="6408712" cy="3693319"/>
          </a:xfrm>
          <a:prstGeom prst="rect">
            <a:avLst/>
          </a:prstGeom>
        </p:spPr>
        <p:txBody>
          <a:bodyPr wrap="square">
            <a:spAutoFit/>
          </a:bodyPr>
          <a:lstStyle/>
          <a:p>
            <a:r>
              <a:rPr lang="en-US" sz="2400" dirty="0" smtClean="0"/>
              <a:t>The chemical structure of steroidal </a:t>
            </a:r>
            <a:r>
              <a:rPr lang="en-US" sz="2400" dirty="0" err="1" smtClean="0"/>
              <a:t>saponins</a:t>
            </a:r>
            <a:r>
              <a:rPr lang="en-US" sz="2400" dirty="0" smtClean="0"/>
              <a:t> is similar to that of many of the body’s hormones, for example estrogen and </a:t>
            </a:r>
            <a:r>
              <a:rPr lang="en-US" sz="2400" dirty="0" err="1" smtClean="0"/>
              <a:t>cortisol</a:t>
            </a:r>
            <a:r>
              <a:rPr lang="en-US" sz="2400" dirty="0" smtClean="0"/>
              <a:t>, and many plants containing them have a marked hormonal activity. Their </a:t>
            </a:r>
            <a:r>
              <a:rPr lang="en-US" sz="2400" dirty="0" err="1" smtClean="0"/>
              <a:t>aglycone</a:t>
            </a:r>
            <a:r>
              <a:rPr lang="en-US" sz="2400" dirty="0" smtClean="0"/>
              <a:t> portion is referred to as the </a:t>
            </a:r>
            <a:r>
              <a:rPr lang="en-US" sz="2400" dirty="0" err="1" smtClean="0"/>
              <a:t>sapogenin</a:t>
            </a:r>
            <a:r>
              <a:rPr lang="en-US" sz="2400" dirty="0" smtClean="0"/>
              <a:t>. Note: the steroidal </a:t>
            </a:r>
            <a:r>
              <a:rPr lang="en-US" sz="2400" dirty="0" err="1" smtClean="0"/>
              <a:t>saponins</a:t>
            </a:r>
            <a:r>
              <a:rPr lang="en-US" sz="2400" dirty="0" smtClean="0"/>
              <a:t> in </a:t>
            </a:r>
            <a:r>
              <a:rPr lang="en-US" sz="2400" dirty="0" err="1" smtClean="0"/>
              <a:t>Dioscorea</a:t>
            </a:r>
            <a:r>
              <a:rPr lang="en-US" sz="2400" dirty="0" smtClean="0"/>
              <a:t> </a:t>
            </a:r>
            <a:r>
              <a:rPr lang="en-US" sz="2400" dirty="0" err="1" smtClean="0"/>
              <a:t>villosa</a:t>
            </a:r>
            <a:r>
              <a:rPr lang="en-US" sz="2400" dirty="0" smtClean="0"/>
              <a:t> (Wild Yam) were the basis from which the contraceptive pill was first developed and currently many </a:t>
            </a:r>
            <a:r>
              <a:rPr lang="en-US" sz="2400" dirty="0" err="1" smtClean="0"/>
              <a:t>bioidentical</a:t>
            </a:r>
            <a:r>
              <a:rPr lang="en-US" sz="2400" dirty="0" smtClean="0"/>
              <a:t> hormones.</a:t>
            </a:r>
          </a:p>
          <a:p>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08720"/>
            <a:ext cx="6336704" cy="4524315"/>
          </a:xfrm>
          <a:prstGeom prst="rect">
            <a:avLst/>
          </a:prstGeom>
        </p:spPr>
        <p:txBody>
          <a:bodyPr wrap="square">
            <a:spAutoFit/>
          </a:bodyPr>
          <a:lstStyle/>
          <a:p>
            <a:r>
              <a:rPr lang="en-US" sz="2400" b="1" dirty="0" smtClean="0"/>
              <a:t>Constituents:</a:t>
            </a:r>
            <a:r>
              <a:rPr lang="en-US" sz="2400" dirty="0" smtClean="0"/>
              <a:t> </a:t>
            </a:r>
          </a:p>
          <a:p>
            <a:r>
              <a:rPr lang="en-US" sz="2400" dirty="0" err="1" smtClean="0"/>
              <a:t>Coumarins</a:t>
            </a:r>
            <a:r>
              <a:rPr lang="en-US" sz="2400" dirty="0" smtClean="0"/>
              <a:t> (</a:t>
            </a:r>
            <a:r>
              <a:rPr lang="en-US" sz="2400" dirty="0" err="1" smtClean="0"/>
              <a:t>esculin</a:t>
            </a:r>
            <a:r>
              <a:rPr lang="en-US" sz="2400" dirty="0" smtClean="0"/>
              <a:t>, </a:t>
            </a:r>
            <a:r>
              <a:rPr lang="en-US" sz="2400" dirty="0" err="1" smtClean="0"/>
              <a:t>aesculetin</a:t>
            </a:r>
            <a:r>
              <a:rPr lang="en-US" sz="2400" dirty="0" smtClean="0"/>
              <a:t>) &amp; </a:t>
            </a:r>
            <a:r>
              <a:rPr lang="en-US" sz="2400" dirty="0" err="1" smtClean="0"/>
              <a:t>coumarin</a:t>
            </a:r>
            <a:r>
              <a:rPr lang="en-US" sz="2400" dirty="0" smtClean="0"/>
              <a:t> glycoside (</a:t>
            </a:r>
            <a:r>
              <a:rPr lang="en-US" sz="2400" dirty="0" err="1" smtClean="0"/>
              <a:t>aesculin</a:t>
            </a:r>
            <a:r>
              <a:rPr lang="en-US" sz="2400" dirty="0" smtClean="0"/>
              <a:t>), </a:t>
            </a:r>
            <a:r>
              <a:rPr lang="en-US" sz="2400" dirty="0" err="1" smtClean="0"/>
              <a:t>saponins</a:t>
            </a:r>
            <a:r>
              <a:rPr lang="en-US" sz="2400" dirty="0" smtClean="0"/>
              <a:t> (</a:t>
            </a:r>
            <a:r>
              <a:rPr lang="en-US" sz="2400" dirty="0" err="1" smtClean="0"/>
              <a:t>aescin</a:t>
            </a:r>
            <a:r>
              <a:rPr lang="en-US" sz="2400" dirty="0" smtClean="0"/>
              <a:t> = </a:t>
            </a:r>
            <a:r>
              <a:rPr lang="en-US" sz="2400" dirty="0" err="1" smtClean="0"/>
              <a:t>escin</a:t>
            </a:r>
            <a:r>
              <a:rPr lang="en-US" sz="2400" dirty="0" smtClean="0"/>
              <a:t>), </a:t>
            </a:r>
            <a:r>
              <a:rPr lang="en-US" sz="2400" dirty="0" err="1" smtClean="0"/>
              <a:t>flavonoids</a:t>
            </a:r>
            <a:r>
              <a:rPr lang="en-US" sz="2400" dirty="0" smtClean="0"/>
              <a:t> (</a:t>
            </a:r>
            <a:r>
              <a:rPr lang="en-US" sz="2400" dirty="0" err="1" smtClean="0"/>
              <a:t>quercitin</a:t>
            </a:r>
            <a:r>
              <a:rPr lang="en-US" sz="2400" dirty="0" smtClean="0"/>
              <a:t>, </a:t>
            </a:r>
            <a:r>
              <a:rPr lang="en-US" sz="2400" dirty="0" err="1" smtClean="0"/>
              <a:t>rutin</a:t>
            </a:r>
            <a:r>
              <a:rPr lang="en-US" sz="2400" dirty="0" smtClean="0"/>
              <a:t>, </a:t>
            </a:r>
            <a:r>
              <a:rPr lang="en-US" sz="2400" dirty="0" err="1" smtClean="0"/>
              <a:t>kaempferol</a:t>
            </a:r>
            <a:r>
              <a:rPr lang="en-US" sz="2400" dirty="0" smtClean="0"/>
              <a:t>), tannins (condensed &amp; </a:t>
            </a:r>
            <a:r>
              <a:rPr lang="en-US" sz="2400" dirty="0" err="1" smtClean="0"/>
              <a:t>hydrolyzable</a:t>
            </a:r>
            <a:r>
              <a:rPr lang="en-US" sz="2400" dirty="0" smtClean="0"/>
              <a:t>), fatty acids, sterols, </a:t>
            </a:r>
            <a:r>
              <a:rPr lang="en-US" sz="2400" dirty="0" err="1" smtClean="0"/>
              <a:t>allantoin</a:t>
            </a:r>
            <a:endParaRPr lang="en-US" sz="2400" dirty="0" smtClean="0"/>
          </a:p>
          <a:p>
            <a:endParaRPr lang="en-US" sz="2400" dirty="0" smtClean="0"/>
          </a:p>
          <a:p>
            <a:r>
              <a:rPr lang="en-US" sz="2400" b="1" dirty="0" smtClean="0"/>
              <a:t>Medical actions:  </a:t>
            </a:r>
          </a:p>
          <a:p>
            <a:r>
              <a:rPr lang="en-US" sz="2400" dirty="0" err="1" smtClean="0"/>
              <a:t>Venotonic</a:t>
            </a:r>
            <a:r>
              <a:rPr lang="en-US" sz="2400" dirty="0" smtClean="0"/>
              <a:t>, vascular protective, inflammatory modulator, anti-spasmodic, anti-edematous, anti-inflammatory, astringent, vasodilator, bitter, diuretic</a:t>
            </a:r>
            <a:endParaRPr lang="ru-RU"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36712"/>
            <a:ext cx="6840760" cy="4524315"/>
          </a:xfrm>
          <a:prstGeom prst="rect">
            <a:avLst/>
          </a:prstGeom>
        </p:spPr>
        <p:txBody>
          <a:bodyPr wrap="square">
            <a:spAutoFit/>
          </a:bodyPr>
          <a:lstStyle/>
          <a:p>
            <a:r>
              <a:rPr lang="en-US" sz="2400" b="1" dirty="0" smtClean="0"/>
              <a:t>Medical uses: </a:t>
            </a:r>
          </a:p>
          <a:p>
            <a:r>
              <a:rPr lang="en-US" sz="2400" dirty="0" smtClean="0"/>
              <a:t>Is a </a:t>
            </a:r>
            <a:r>
              <a:rPr lang="en-US" sz="2400" dirty="0" err="1" smtClean="0"/>
              <a:t>trophorestorative</a:t>
            </a:r>
            <a:r>
              <a:rPr lang="en-US" sz="2400" dirty="0" smtClean="0"/>
              <a:t> and antioxidant for venous tissue. It stimulates contraction of venous valves, increases venous pressure, stimulates lymphatic flow, improves and tones connective tissue and circulation. Will remove venous congestion and is indicated in acute </a:t>
            </a:r>
            <a:r>
              <a:rPr lang="en-US" sz="2400" dirty="0" err="1" smtClean="0"/>
              <a:t>thrombophlebitis</a:t>
            </a:r>
            <a:r>
              <a:rPr lang="en-US" sz="2400" dirty="0" smtClean="0"/>
              <a:t>, varicose veins, swelling with bruises, fracture, brain trauma and strokes. External applications of </a:t>
            </a:r>
            <a:r>
              <a:rPr lang="en-US" sz="2400" dirty="0" err="1" smtClean="0"/>
              <a:t>Aesculus</a:t>
            </a:r>
            <a:r>
              <a:rPr lang="en-US" sz="2400" dirty="0" smtClean="0"/>
              <a:t> are used in the forms of ointments and gels for edema from sports injuries, hemorrhoids, rheumatism, backaches, neuralgia and restless leg syndrome.</a:t>
            </a: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764704"/>
            <a:ext cx="6984776" cy="4524315"/>
          </a:xfrm>
          <a:prstGeom prst="rect">
            <a:avLst/>
          </a:prstGeom>
        </p:spPr>
        <p:txBody>
          <a:bodyPr wrap="square">
            <a:spAutoFit/>
          </a:bodyPr>
          <a:lstStyle/>
          <a:p>
            <a:r>
              <a:rPr lang="en-US" sz="2400" b="1" dirty="0" smtClean="0"/>
              <a:t>Pharmacology:</a:t>
            </a:r>
          </a:p>
          <a:p>
            <a:r>
              <a:rPr lang="en-US" sz="2400" dirty="0" smtClean="0"/>
              <a:t>    </a:t>
            </a:r>
            <a:r>
              <a:rPr lang="en-US" sz="2400" dirty="0" err="1" smtClean="0"/>
              <a:t>Saponin</a:t>
            </a:r>
            <a:r>
              <a:rPr lang="en-US" sz="2400" dirty="0" smtClean="0"/>
              <a:t> </a:t>
            </a:r>
            <a:r>
              <a:rPr lang="en-US" sz="2400" dirty="0" err="1" smtClean="0"/>
              <a:t>aescin</a:t>
            </a:r>
            <a:r>
              <a:rPr lang="en-US" sz="2400" dirty="0" smtClean="0"/>
              <a:t>/</a:t>
            </a:r>
            <a:r>
              <a:rPr lang="en-US" sz="2400" dirty="0" err="1" smtClean="0"/>
              <a:t>escin</a:t>
            </a:r>
            <a:r>
              <a:rPr lang="en-US" sz="2400" dirty="0" smtClean="0"/>
              <a:t> is anti-inflammatory and a venous tonic. It inhibits </a:t>
            </a:r>
            <a:r>
              <a:rPr lang="en-US" sz="2400" dirty="0" err="1" smtClean="0"/>
              <a:t>hylauronidase</a:t>
            </a:r>
            <a:r>
              <a:rPr lang="en-US" sz="2400" dirty="0" smtClean="0"/>
              <a:t>, improves capillary permeability and are analgesic, anti-inflammatory and anti-</a:t>
            </a:r>
            <a:r>
              <a:rPr lang="en-US" sz="2400" dirty="0" err="1" smtClean="0"/>
              <a:t>exudative</a:t>
            </a:r>
            <a:r>
              <a:rPr lang="en-US" sz="2400" dirty="0" smtClean="0"/>
              <a:t>. Is a registered drug in Germany and the active ingredient in a number of preparations used either topically or orally for the treatment of peripheral vascular diseases, in particular those related to altered capillary permeability and resistance. </a:t>
            </a:r>
            <a:r>
              <a:rPr lang="en-US" sz="2400" dirty="0" err="1" smtClean="0"/>
              <a:t>Aescin</a:t>
            </a:r>
            <a:r>
              <a:rPr lang="en-US" sz="2400" dirty="0" smtClean="0"/>
              <a:t> reduces fluid leakage and strengthens capillary cell membranes, thereby controlling bruising &amp; edema.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764704"/>
            <a:ext cx="6768752" cy="3785652"/>
          </a:xfrm>
          <a:prstGeom prst="rect">
            <a:avLst/>
          </a:prstGeom>
        </p:spPr>
        <p:txBody>
          <a:bodyPr wrap="square">
            <a:spAutoFit/>
          </a:bodyPr>
          <a:lstStyle/>
          <a:p>
            <a:r>
              <a:rPr lang="en-US" sz="2400" dirty="0" err="1" smtClean="0"/>
              <a:t>Aescin</a:t>
            </a:r>
            <a:r>
              <a:rPr lang="en-US" sz="2400" dirty="0" smtClean="0"/>
              <a:t> is a registered drug in Germany and is the active ingredient in a number of preparations used either topically or orally for the treatment of peripheral vascular diseases, in particular those related to altered capillary permeability and resistance.</a:t>
            </a:r>
          </a:p>
          <a:p>
            <a:r>
              <a:rPr lang="en-US" sz="2400" dirty="0" smtClean="0"/>
              <a:t>    </a:t>
            </a:r>
            <a:r>
              <a:rPr lang="en-US" sz="2400" dirty="0" err="1" smtClean="0"/>
              <a:t>Flavonoids</a:t>
            </a:r>
            <a:r>
              <a:rPr lang="en-US" sz="2400" dirty="0" smtClean="0"/>
              <a:t> are anti-inflammatory and strengthens capillaries.</a:t>
            </a:r>
          </a:p>
          <a:p>
            <a:r>
              <a:rPr lang="en-US" sz="2400" dirty="0" smtClean="0"/>
              <a:t>    </a:t>
            </a:r>
            <a:r>
              <a:rPr lang="en-US" sz="2400" dirty="0" err="1" smtClean="0"/>
              <a:t>Aesculin</a:t>
            </a:r>
            <a:r>
              <a:rPr lang="en-US" sz="2400" dirty="0" smtClean="0"/>
              <a:t> (</a:t>
            </a:r>
            <a:r>
              <a:rPr lang="en-US" sz="2400" dirty="0" err="1" smtClean="0"/>
              <a:t>coumarin</a:t>
            </a:r>
            <a:r>
              <a:rPr lang="en-US" sz="2400" dirty="0" smtClean="0"/>
              <a:t> glycoside) found on the seeds needs to be removed from extracts as is toxic.</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124744"/>
            <a:ext cx="6480720" cy="3785652"/>
          </a:xfrm>
          <a:prstGeom prst="rect">
            <a:avLst/>
          </a:prstGeom>
        </p:spPr>
        <p:txBody>
          <a:bodyPr wrap="square">
            <a:spAutoFit/>
          </a:bodyPr>
          <a:lstStyle/>
          <a:p>
            <a:r>
              <a:rPr lang="en-US" sz="2400" b="1" dirty="0" smtClean="0"/>
              <a:t>Pharmacy:</a:t>
            </a:r>
            <a:r>
              <a:rPr lang="en-US" sz="2400" dirty="0" smtClean="0"/>
              <a:t> Tincture: (1:5, 40%), 1-4 ml TID. Infusion: 2 tsp/cup water, infuse 10-15 min TID. Topical wash. Note: Short term or pause dosing, 6 weeks on 4 weeks off, due to </a:t>
            </a:r>
            <a:r>
              <a:rPr lang="en-US" sz="2400" dirty="0" err="1" smtClean="0"/>
              <a:t>hydrolyzable</a:t>
            </a:r>
            <a:r>
              <a:rPr lang="en-US" sz="2400" dirty="0" smtClean="0"/>
              <a:t> tannins.</a:t>
            </a:r>
          </a:p>
          <a:p>
            <a:endParaRPr lang="en-US" sz="2400" dirty="0" smtClean="0"/>
          </a:p>
          <a:p>
            <a:r>
              <a:rPr lang="en-US" sz="2400" b="1" dirty="0" smtClean="0"/>
              <a:t>Contraindications: </a:t>
            </a:r>
            <a:r>
              <a:rPr lang="en-US" sz="2400" dirty="0" smtClean="0"/>
              <a:t>Known allergy, high or long term doses, children under 4, anticoagulant therapy (theoretical), acute kidney inflammation, gastric ulcer, topical on broken skin, IM injection of </a:t>
            </a:r>
            <a:r>
              <a:rPr lang="en-US" sz="2400" dirty="0" err="1" smtClean="0"/>
              <a:t>aescin</a:t>
            </a:r>
            <a:r>
              <a:rPr lang="en-US" sz="2400" dirty="0" smtClean="0"/>
              <a:t>.</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96752"/>
            <a:ext cx="6408712" cy="4154984"/>
          </a:xfrm>
          <a:prstGeom prst="rect">
            <a:avLst/>
          </a:prstGeom>
        </p:spPr>
        <p:txBody>
          <a:bodyPr wrap="square">
            <a:spAutoFit/>
          </a:bodyPr>
          <a:lstStyle/>
          <a:p>
            <a:r>
              <a:rPr lang="en-US" sz="2400" b="1" dirty="0" smtClean="0"/>
              <a:t>Toxicity:  </a:t>
            </a:r>
            <a:r>
              <a:rPr lang="en-US" sz="2400" dirty="0" err="1" smtClean="0"/>
              <a:t>Aescin</a:t>
            </a:r>
            <a:r>
              <a:rPr lang="en-US" sz="2400" dirty="0" smtClean="0"/>
              <a:t> has hemolytic properties, though such property is minimal within therapeutic doses.  Past reports of acute renal failure from injection of b-</a:t>
            </a:r>
            <a:r>
              <a:rPr lang="en-US" sz="2400" dirty="0" err="1" smtClean="0"/>
              <a:t>aescin</a:t>
            </a:r>
            <a:r>
              <a:rPr lang="en-US" sz="2400" dirty="0" smtClean="0"/>
              <a:t> have revealed to be due to dosages much greater than manufacturer recommendations being used in children. High doses internally can cause nausea, GIT irritation and reflux.</a:t>
            </a:r>
          </a:p>
          <a:p>
            <a:endParaRPr lang="en-US" sz="2400" dirty="0" smtClean="0"/>
          </a:p>
          <a:p>
            <a:r>
              <a:rPr lang="en-US" sz="2400" b="1" dirty="0" smtClean="0"/>
              <a:t>Interactions: </a:t>
            </a:r>
            <a:r>
              <a:rPr lang="en-US" sz="2400" dirty="0" smtClean="0"/>
              <a:t>May interfere with the binding of drugs to plasma proteins.</a:t>
            </a:r>
            <a:endParaRPr lang="ru-RU"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16832"/>
            <a:ext cx="4176464" cy="1200329"/>
          </a:xfrm>
          <a:prstGeom prst="rect">
            <a:avLst/>
          </a:prstGeom>
        </p:spPr>
        <p:txBody>
          <a:bodyPr wrap="square">
            <a:spAutoFit/>
          </a:bodyPr>
          <a:lstStyle/>
          <a:p>
            <a:r>
              <a:rPr lang="en-US" sz="2400" dirty="0" smtClean="0"/>
              <a:t>Common name: Alfalfa</a:t>
            </a:r>
          </a:p>
          <a:p>
            <a:r>
              <a:rPr lang="en-US" sz="2400" dirty="0" smtClean="0"/>
              <a:t>Family: </a:t>
            </a:r>
            <a:r>
              <a:rPr lang="en-US" sz="2400" dirty="0" err="1" smtClean="0"/>
              <a:t>Leguminosae</a:t>
            </a:r>
            <a:endParaRPr lang="en-US" sz="2400" dirty="0" smtClean="0"/>
          </a:p>
          <a:p>
            <a:r>
              <a:rPr lang="en-US" sz="2400" dirty="0" smtClean="0"/>
              <a:t>Parts used:  </a:t>
            </a:r>
            <a:r>
              <a:rPr lang="en-US" sz="2400" dirty="0" err="1" smtClean="0"/>
              <a:t>Herba</a:t>
            </a:r>
            <a:endParaRPr lang="ru-RU" dirty="0"/>
          </a:p>
        </p:txBody>
      </p:sp>
      <p:sp>
        <p:nvSpPr>
          <p:cNvPr id="3" name="Прямоугольник 2"/>
          <p:cNvSpPr/>
          <p:nvPr/>
        </p:nvSpPr>
        <p:spPr>
          <a:xfrm>
            <a:off x="2481849" y="499547"/>
            <a:ext cx="3530312" cy="646331"/>
          </a:xfrm>
          <a:prstGeom prst="rect">
            <a:avLst/>
          </a:prstGeom>
        </p:spPr>
        <p:txBody>
          <a:bodyPr wrap="square">
            <a:spAutoFit/>
          </a:bodyPr>
          <a:lstStyle/>
          <a:p>
            <a:pPr lvl="0"/>
            <a:r>
              <a:rPr lang="en-US" sz="3600" b="1" i="1" dirty="0" err="1" smtClean="0">
                <a:solidFill>
                  <a:prstClr val="black"/>
                </a:solidFill>
              </a:rPr>
              <a:t>Medicago</a:t>
            </a:r>
            <a:r>
              <a:rPr lang="en-US" sz="3600" b="1" i="1" dirty="0" smtClean="0">
                <a:solidFill>
                  <a:prstClr val="black"/>
                </a:solidFill>
              </a:rPr>
              <a:t> sativa                             </a:t>
            </a:r>
          </a:p>
        </p:txBody>
      </p:sp>
      <p:pic>
        <p:nvPicPr>
          <p:cNvPr id="1026" name="Picture 2" descr="https://upload.wikimedia.org/wikipedia/commons/e/eb/75_Medicago_sativa_L.jpg"/>
          <p:cNvPicPr>
            <a:picLocks noChangeAspect="1" noChangeArrowheads="1"/>
          </p:cNvPicPr>
          <p:nvPr/>
        </p:nvPicPr>
        <p:blipFill>
          <a:blip r:embed="rId2" cstate="print"/>
          <a:srcRect/>
          <a:stretch>
            <a:fillRect/>
          </a:stretch>
        </p:blipFill>
        <p:spPr bwMode="auto">
          <a:xfrm>
            <a:off x="5724128" y="1196752"/>
            <a:ext cx="2922209" cy="4320000"/>
          </a:xfrm>
          <a:prstGeom prst="rect">
            <a:avLst/>
          </a:prstGeom>
          <a:noFill/>
        </p:spPr>
      </p:pic>
      <p:pic>
        <p:nvPicPr>
          <p:cNvPr id="1027" name="Picture 3" descr="C:\Users\ADM\Documents\Karime\2020\Online education\Lectures 2020\Medicinal plants of Kazakhstan\Lectures\Figures Lec.3\18.jpg"/>
          <p:cNvPicPr>
            <a:picLocks noChangeAspect="1" noChangeArrowheads="1"/>
          </p:cNvPicPr>
          <p:nvPr/>
        </p:nvPicPr>
        <p:blipFill>
          <a:blip r:embed="rId3" cstate="print"/>
          <a:srcRect/>
          <a:stretch>
            <a:fillRect/>
          </a:stretch>
        </p:blipFill>
        <p:spPr bwMode="auto">
          <a:xfrm>
            <a:off x="1547664" y="3501008"/>
            <a:ext cx="3784600" cy="2844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268760"/>
            <a:ext cx="6048672" cy="3416320"/>
          </a:xfrm>
          <a:prstGeom prst="rect">
            <a:avLst/>
          </a:prstGeom>
        </p:spPr>
        <p:txBody>
          <a:bodyPr wrap="square">
            <a:spAutoFit/>
          </a:bodyPr>
          <a:lstStyle/>
          <a:p>
            <a:r>
              <a:rPr lang="en-US" sz="2400" b="1" dirty="0" smtClean="0"/>
              <a:t>Constituents: </a:t>
            </a:r>
          </a:p>
          <a:p>
            <a:r>
              <a:rPr lang="en-US" sz="2400" dirty="0" smtClean="0"/>
              <a:t>Alkaloids (</a:t>
            </a:r>
            <a:r>
              <a:rPr lang="en-US" sz="2400" dirty="0" err="1" smtClean="0"/>
              <a:t>aspragine</a:t>
            </a:r>
            <a:r>
              <a:rPr lang="en-US" sz="2400" dirty="0" smtClean="0"/>
              <a:t>, </a:t>
            </a:r>
            <a:r>
              <a:rPr lang="en-US" sz="2400" dirty="0" err="1" smtClean="0"/>
              <a:t>trigonelline</a:t>
            </a:r>
            <a:r>
              <a:rPr lang="en-US" sz="2400" dirty="0" smtClean="0"/>
              <a:t>); </a:t>
            </a:r>
            <a:r>
              <a:rPr lang="en-US" sz="2400" dirty="0" err="1" smtClean="0"/>
              <a:t>phytoestrogenic</a:t>
            </a:r>
            <a:r>
              <a:rPr lang="en-US" sz="2400" dirty="0" smtClean="0"/>
              <a:t> compounds (</a:t>
            </a:r>
            <a:r>
              <a:rPr lang="en-US" sz="2400" dirty="0" err="1" smtClean="0"/>
              <a:t>formometin</a:t>
            </a:r>
            <a:r>
              <a:rPr lang="en-US" sz="2400" dirty="0" smtClean="0"/>
              <a:t>, </a:t>
            </a:r>
            <a:r>
              <a:rPr lang="en-US" sz="2400" dirty="0" err="1" smtClean="0"/>
              <a:t>coumestrol</a:t>
            </a:r>
            <a:r>
              <a:rPr lang="en-US" sz="2400" dirty="0" smtClean="0"/>
              <a:t>); vitamins K, A, C and minerals Ca, K, Fe, Mg; </a:t>
            </a:r>
            <a:r>
              <a:rPr lang="en-US" sz="2400" b="1" dirty="0" err="1" smtClean="0"/>
              <a:t>saponins</a:t>
            </a:r>
            <a:r>
              <a:rPr lang="en-US" sz="2400" dirty="0" smtClean="0"/>
              <a:t>; </a:t>
            </a:r>
            <a:r>
              <a:rPr lang="en-US" sz="2400" dirty="0" err="1" smtClean="0"/>
              <a:t>coumarins</a:t>
            </a:r>
            <a:r>
              <a:rPr lang="en-US" sz="2400" dirty="0" smtClean="0"/>
              <a:t>, </a:t>
            </a:r>
            <a:r>
              <a:rPr lang="en-US" sz="2400" dirty="0" err="1" smtClean="0"/>
              <a:t>porphyrins</a:t>
            </a:r>
            <a:r>
              <a:rPr lang="en-US" sz="2400" dirty="0" smtClean="0"/>
              <a:t>, </a:t>
            </a:r>
            <a:r>
              <a:rPr lang="en-US" sz="2400" dirty="0" err="1" smtClean="0"/>
              <a:t>flavonoids</a:t>
            </a:r>
            <a:r>
              <a:rPr lang="en-US" sz="2400" dirty="0" smtClean="0"/>
              <a:t>, trace minerals, proteins. </a:t>
            </a:r>
          </a:p>
          <a:p>
            <a:endParaRPr lang="en-US" sz="2400" dirty="0" smtClean="0"/>
          </a:p>
          <a:p>
            <a:r>
              <a:rPr lang="en-US" sz="2400" b="1" dirty="0" smtClean="0"/>
              <a:t>Medicinal actions:  </a:t>
            </a:r>
          </a:p>
          <a:p>
            <a:r>
              <a:rPr lang="en-US" sz="2400" dirty="0" smtClean="0"/>
              <a:t>Nutritive, </a:t>
            </a:r>
            <a:r>
              <a:rPr lang="en-US" sz="2400" dirty="0" err="1" smtClean="0"/>
              <a:t>phytoestrogen</a:t>
            </a:r>
            <a:r>
              <a:rPr lang="en-US" sz="2400" dirty="0" smtClean="0"/>
              <a:t>, anti-tumor</a:t>
            </a:r>
            <a:endParaRPr lang="ru-RU"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24744"/>
            <a:ext cx="6480720" cy="4154984"/>
          </a:xfrm>
          <a:prstGeom prst="rect">
            <a:avLst/>
          </a:prstGeom>
        </p:spPr>
        <p:txBody>
          <a:bodyPr wrap="square">
            <a:spAutoFit/>
          </a:bodyPr>
          <a:lstStyle/>
          <a:p>
            <a:r>
              <a:rPr lang="en-US" sz="2400" b="1" dirty="0" smtClean="0"/>
              <a:t>Medicinal use: </a:t>
            </a:r>
          </a:p>
          <a:p>
            <a:r>
              <a:rPr lang="en-US" sz="2400" dirty="0" smtClean="0"/>
              <a:t>The </a:t>
            </a:r>
            <a:r>
              <a:rPr lang="en-US" sz="2400" dirty="0" err="1" smtClean="0"/>
              <a:t>isoflavones</a:t>
            </a:r>
            <a:r>
              <a:rPr lang="en-US" sz="2400" dirty="0" smtClean="0"/>
              <a:t> (</a:t>
            </a:r>
            <a:r>
              <a:rPr lang="en-US" sz="2400" dirty="0" err="1" smtClean="0"/>
              <a:t>flavonoids</a:t>
            </a:r>
            <a:r>
              <a:rPr lang="en-US" sz="2400" dirty="0" smtClean="0"/>
              <a:t>) are estrogenic and antibacterial (Gm.- bacteria).  </a:t>
            </a:r>
            <a:r>
              <a:rPr lang="en-US" sz="2400" dirty="0" err="1" smtClean="0"/>
              <a:t>Medicago</a:t>
            </a:r>
            <a:r>
              <a:rPr lang="en-US" sz="2400" dirty="0" smtClean="0"/>
              <a:t> contains many minerals and vitamins, and in addition, stimulates appetite and enhances overall nutrition. The action of </a:t>
            </a:r>
            <a:r>
              <a:rPr lang="en-US" sz="2400" dirty="0" err="1" smtClean="0"/>
              <a:t>Medicago</a:t>
            </a:r>
            <a:r>
              <a:rPr lang="en-US" sz="2400" dirty="0" smtClean="0"/>
              <a:t> on the reproductive system can be summarized as a restorative tonic.  </a:t>
            </a:r>
            <a:r>
              <a:rPr lang="en-US" sz="2400" dirty="0" err="1" smtClean="0"/>
              <a:t>Medicago</a:t>
            </a:r>
            <a:r>
              <a:rPr lang="en-US" sz="2400" dirty="0" smtClean="0"/>
              <a:t> is </a:t>
            </a:r>
            <a:r>
              <a:rPr lang="en-US" sz="2400" dirty="0" err="1" smtClean="0"/>
              <a:t>phytoestrogenic</a:t>
            </a:r>
            <a:r>
              <a:rPr lang="en-US" sz="2400" dirty="0" smtClean="0"/>
              <a:t> and its action is to restore the strength and tone of the digestive, kidney, mammary, ovarian and uterine tissue.</a:t>
            </a:r>
            <a:endParaRPr 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700808"/>
            <a:ext cx="4572000" cy="2308324"/>
          </a:xfrm>
          <a:prstGeom prst="rect">
            <a:avLst/>
          </a:prstGeom>
        </p:spPr>
        <p:txBody>
          <a:bodyPr>
            <a:spAutoFit/>
          </a:bodyPr>
          <a:lstStyle/>
          <a:p>
            <a:r>
              <a:rPr lang="en-US" sz="2400" b="1" dirty="0" smtClean="0"/>
              <a:t>Pharmacy:</a:t>
            </a:r>
            <a:r>
              <a:rPr lang="en-US" sz="2400" dirty="0" smtClean="0"/>
              <a:t> </a:t>
            </a:r>
          </a:p>
          <a:p>
            <a:r>
              <a:rPr lang="en-US" sz="2400" dirty="0" smtClean="0"/>
              <a:t>Infusion: 1 tsp/cup water ; 1-2 cups TID. Tincture (1:5), 4-5 ml TID</a:t>
            </a:r>
          </a:p>
          <a:p>
            <a:endParaRPr lang="en-US" sz="2400" dirty="0" smtClean="0"/>
          </a:p>
          <a:p>
            <a:r>
              <a:rPr lang="en-US" sz="2400" b="1" dirty="0" smtClean="0"/>
              <a:t>Toxicity: </a:t>
            </a:r>
          </a:p>
          <a:p>
            <a:r>
              <a:rPr lang="en-US" sz="2400" dirty="0" smtClean="0"/>
              <a:t>None reported.</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268760"/>
            <a:ext cx="6408712" cy="3693319"/>
          </a:xfrm>
          <a:prstGeom prst="rect">
            <a:avLst/>
          </a:prstGeom>
        </p:spPr>
        <p:txBody>
          <a:bodyPr wrap="square">
            <a:spAutoFit/>
          </a:bodyPr>
          <a:lstStyle/>
          <a:p>
            <a:endParaRPr lang="en-US" dirty="0" smtClean="0"/>
          </a:p>
          <a:p>
            <a:r>
              <a:rPr lang="en-US" sz="2400" dirty="0" err="1" smtClean="0"/>
              <a:t>Triterpenoid</a:t>
            </a:r>
            <a:r>
              <a:rPr lang="en-US" sz="2400" dirty="0" smtClean="0"/>
              <a:t> </a:t>
            </a:r>
            <a:r>
              <a:rPr lang="en-US" sz="2400" dirty="0" err="1" smtClean="0"/>
              <a:t>saponins</a:t>
            </a:r>
            <a:r>
              <a:rPr lang="en-US" sz="2400" dirty="0" smtClean="0"/>
              <a:t> have less hormonal activity. They are often expectorant and will aid absorption of nutrients.</a:t>
            </a:r>
          </a:p>
          <a:p>
            <a:endParaRPr lang="en-US" sz="2400" dirty="0" smtClean="0"/>
          </a:p>
          <a:p>
            <a:r>
              <a:rPr lang="en-US" sz="2400" dirty="0" smtClean="0"/>
              <a:t>Among the chemical properties of </a:t>
            </a:r>
            <a:r>
              <a:rPr lang="en-US" sz="2400" dirty="0" err="1" smtClean="0"/>
              <a:t>saponins</a:t>
            </a:r>
            <a:r>
              <a:rPr lang="en-US" sz="2400" dirty="0" smtClean="0"/>
              <a:t>, their polarity, </a:t>
            </a:r>
            <a:r>
              <a:rPr lang="en-US" sz="2400" dirty="0" err="1" smtClean="0"/>
              <a:t>hydrophobicity</a:t>
            </a:r>
            <a:r>
              <a:rPr lang="en-US" sz="2400" dirty="0" smtClean="0"/>
              <a:t> and nature of the reactive groups seem important determinants of their biological properties, and has also made them difficult compounds to both isolate and research.</a:t>
            </a:r>
            <a:endParaRPr 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72816"/>
            <a:ext cx="3672408" cy="1200329"/>
          </a:xfrm>
          <a:prstGeom prst="rect">
            <a:avLst/>
          </a:prstGeom>
        </p:spPr>
        <p:txBody>
          <a:bodyPr wrap="square">
            <a:spAutoFit/>
          </a:bodyPr>
          <a:lstStyle/>
          <a:p>
            <a:r>
              <a:rPr lang="en-US" sz="2400" dirty="0" smtClean="0"/>
              <a:t>Common name: Sarsaparilla</a:t>
            </a:r>
          </a:p>
          <a:p>
            <a:r>
              <a:rPr lang="en-US" sz="2400" dirty="0" smtClean="0"/>
              <a:t>Family: </a:t>
            </a:r>
            <a:r>
              <a:rPr lang="en-US" sz="2400" dirty="0" err="1" smtClean="0"/>
              <a:t>Liliaceae</a:t>
            </a:r>
            <a:endParaRPr lang="en-US" sz="2400" dirty="0" smtClean="0"/>
          </a:p>
          <a:p>
            <a:r>
              <a:rPr lang="en-US" sz="2400" dirty="0" smtClean="0"/>
              <a:t>Parts used: Root</a:t>
            </a:r>
            <a:endParaRPr lang="ru-RU" sz="2400" dirty="0"/>
          </a:p>
        </p:txBody>
      </p:sp>
      <p:sp>
        <p:nvSpPr>
          <p:cNvPr id="3" name="Прямоугольник 2"/>
          <p:cNvSpPr/>
          <p:nvPr/>
        </p:nvSpPr>
        <p:spPr>
          <a:xfrm>
            <a:off x="2234921" y="570985"/>
            <a:ext cx="3489208" cy="646331"/>
          </a:xfrm>
          <a:prstGeom prst="rect">
            <a:avLst/>
          </a:prstGeom>
        </p:spPr>
        <p:txBody>
          <a:bodyPr wrap="square">
            <a:spAutoFit/>
          </a:bodyPr>
          <a:lstStyle/>
          <a:p>
            <a:pPr lvl="0"/>
            <a:r>
              <a:rPr lang="en-US" sz="3600" b="1" i="1" dirty="0" smtClean="0">
                <a:solidFill>
                  <a:prstClr val="black"/>
                </a:solidFill>
              </a:rPr>
              <a:t>Smilax </a:t>
            </a:r>
            <a:r>
              <a:rPr lang="en-US" sz="3600" b="1" i="1" dirty="0" err="1" smtClean="0">
                <a:solidFill>
                  <a:prstClr val="black"/>
                </a:solidFill>
              </a:rPr>
              <a:t>officinalis</a:t>
            </a:r>
            <a:r>
              <a:rPr lang="en-US" sz="3600" b="1" i="1" dirty="0" smtClean="0">
                <a:solidFill>
                  <a:prstClr val="black"/>
                </a:solidFill>
              </a:rPr>
              <a:t>                                </a:t>
            </a:r>
          </a:p>
        </p:txBody>
      </p:sp>
      <p:sp>
        <p:nvSpPr>
          <p:cNvPr id="50178" name="AutoShape 2" descr="https://www.knowplant.com/wp-content/uploads/2017/10/Smilax-Officinalis-sarsaparilla.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0179" name="Picture 3" descr="C:\Users\ADM\Documents\Karime\2020\Online education\Lectures 2020\Medicinal plants of Kazakhstan\Lectures\Figures Lec.3\Smilax-Officinalis-sarsaparilla.png"/>
          <p:cNvPicPr>
            <a:picLocks noChangeAspect="1" noChangeArrowheads="1"/>
          </p:cNvPicPr>
          <p:nvPr/>
        </p:nvPicPr>
        <p:blipFill>
          <a:blip r:embed="rId2" cstate="print"/>
          <a:srcRect/>
          <a:stretch>
            <a:fillRect/>
          </a:stretch>
        </p:blipFill>
        <p:spPr bwMode="auto">
          <a:xfrm>
            <a:off x="1619672" y="3284984"/>
            <a:ext cx="4356509" cy="3312000"/>
          </a:xfrm>
          <a:prstGeom prst="rect">
            <a:avLst/>
          </a:prstGeom>
          <a:noFill/>
        </p:spPr>
      </p:pic>
      <p:pic>
        <p:nvPicPr>
          <p:cNvPr id="50180" name="Picture 4" descr="C:\Users\ADM\Documents\Karime\2020\Online education\Lectures 2020\Medicinal plants of Kazakhstan\Lectures\Figures Lec.3\10.jpg"/>
          <p:cNvPicPr>
            <a:picLocks noChangeAspect="1" noChangeArrowheads="1"/>
          </p:cNvPicPr>
          <p:nvPr/>
        </p:nvPicPr>
        <p:blipFill>
          <a:blip r:embed="rId3" cstate="print"/>
          <a:srcRect/>
          <a:stretch>
            <a:fillRect/>
          </a:stretch>
        </p:blipFill>
        <p:spPr bwMode="auto">
          <a:xfrm>
            <a:off x="6228184" y="1196752"/>
            <a:ext cx="2613600" cy="4356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412777"/>
            <a:ext cx="6048672" cy="2677656"/>
          </a:xfrm>
          <a:prstGeom prst="rect">
            <a:avLst/>
          </a:prstGeom>
        </p:spPr>
        <p:txBody>
          <a:bodyPr wrap="square">
            <a:spAutoFit/>
          </a:bodyPr>
          <a:lstStyle/>
          <a:p>
            <a:r>
              <a:rPr lang="en-US" sz="2400" b="1" dirty="0" smtClean="0"/>
              <a:t>Constituents:  </a:t>
            </a:r>
          </a:p>
          <a:p>
            <a:r>
              <a:rPr lang="en-US" sz="2400" dirty="0" smtClean="0"/>
              <a:t>Steroidal &amp; glycoside </a:t>
            </a:r>
            <a:r>
              <a:rPr lang="en-US" sz="2400" dirty="0" err="1" smtClean="0"/>
              <a:t>saponins</a:t>
            </a:r>
            <a:r>
              <a:rPr lang="en-US" sz="2400" dirty="0" smtClean="0"/>
              <a:t> (</a:t>
            </a:r>
            <a:r>
              <a:rPr lang="en-US" sz="2400" dirty="0" err="1" smtClean="0"/>
              <a:t>smilagenin</a:t>
            </a:r>
            <a:r>
              <a:rPr lang="en-US" sz="2400" dirty="0" smtClean="0"/>
              <a:t>, </a:t>
            </a:r>
            <a:r>
              <a:rPr lang="en-US" sz="2400" dirty="0" err="1" smtClean="0"/>
              <a:t>sarsasapogenin</a:t>
            </a:r>
            <a:r>
              <a:rPr lang="en-US" sz="2400" dirty="0" smtClean="0"/>
              <a:t>, </a:t>
            </a:r>
            <a:r>
              <a:rPr lang="en-US" sz="2400" dirty="0" err="1" smtClean="0"/>
              <a:t>sarsaparilloside</a:t>
            </a:r>
            <a:r>
              <a:rPr lang="en-US" sz="2400" dirty="0" smtClean="0"/>
              <a:t>, </a:t>
            </a:r>
            <a:r>
              <a:rPr lang="en-US" sz="2400" dirty="0" err="1" smtClean="0"/>
              <a:t>sarsaponin</a:t>
            </a:r>
            <a:r>
              <a:rPr lang="en-US" sz="2400" dirty="0" smtClean="0"/>
              <a:t>), </a:t>
            </a:r>
            <a:r>
              <a:rPr lang="en-US" sz="2400" dirty="0" err="1" smtClean="0"/>
              <a:t>flavonoids</a:t>
            </a:r>
            <a:r>
              <a:rPr lang="en-US" sz="2400" dirty="0" smtClean="0"/>
              <a:t> (</a:t>
            </a:r>
            <a:r>
              <a:rPr lang="en-US" sz="2400" dirty="0" err="1" smtClean="0"/>
              <a:t>quercitin</a:t>
            </a:r>
            <a:r>
              <a:rPr lang="en-US" sz="2400" dirty="0" smtClean="0"/>
              <a:t>), </a:t>
            </a:r>
            <a:r>
              <a:rPr lang="en-US" sz="2400" dirty="0" err="1" smtClean="0"/>
              <a:t>phytosterols</a:t>
            </a:r>
            <a:r>
              <a:rPr lang="en-US" sz="2400" dirty="0" smtClean="0"/>
              <a:t>, starch, resin, testosterone &amp; </a:t>
            </a:r>
            <a:r>
              <a:rPr lang="en-US" sz="2400" dirty="0" err="1" smtClean="0"/>
              <a:t>cortin</a:t>
            </a:r>
            <a:r>
              <a:rPr lang="en-US" sz="2400" dirty="0" smtClean="0"/>
              <a:t> hormones (controversial), B-</a:t>
            </a:r>
            <a:r>
              <a:rPr lang="en-US" sz="2400" dirty="0" err="1" smtClean="0"/>
              <a:t>sitosterol</a:t>
            </a:r>
            <a:r>
              <a:rPr lang="en-US" sz="2400" dirty="0" smtClean="0"/>
              <a:t>, </a:t>
            </a:r>
            <a:r>
              <a:rPr lang="en-US" sz="2400" dirty="0" err="1" smtClean="0"/>
              <a:t>stigmasterol</a:t>
            </a:r>
            <a:r>
              <a:rPr lang="en-US" sz="2400" dirty="0" smtClean="0"/>
              <a:t> glycosides, oxalic acid, fatty acids</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628800"/>
            <a:ext cx="6120680" cy="2677656"/>
          </a:xfrm>
          <a:prstGeom prst="rect">
            <a:avLst/>
          </a:prstGeom>
        </p:spPr>
        <p:txBody>
          <a:bodyPr wrap="square">
            <a:spAutoFit/>
          </a:bodyPr>
          <a:lstStyle/>
          <a:p>
            <a:r>
              <a:rPr lang="en-US" sz="2400" b="1" dirty="0" smtClean="0"/>
              <a:t>Medicinal actions:  </a:t>
            </a:r>
          </a:p>
          <a:p>
            <a:r>
              <a:rPr lang="en-US" sz="2400" dirty="0" smtClean="0"/>
              <a:t>General tonic, pituitary stimulant, metabolic stimulant, </a:t>
            </a:r>
            <a:r>
              <a:rPr lang="en-US" sz="2400" dirty="0" err="1" smtClean="0"/>
              <a:t>immuno</a:t>
            </a:r>
            <a:r>
              <a:rPr lang="en-US" sz="2400" dirty="0" smtClean="0"/>
              <a:t>-stimulant, antiseptic, antibiotic, Alterative, anti-inflammatory, anti-</a:t>
            </a:r>
            <a:r>
              <a:rPr lang="en-US" sz="2400" dirty="0" err="1" smtClean="0"/>
              <a:t>pruritic</a:t>
            </a:r>
            <a:r>
              <a:rPr lang="en-US" sz="2400" dirty="0" smtClean="0"/>
              <a:t>, anti-rheumatic, diaphoretic, alterative, aphrodisiac, </a:t>
            </a:r>
            <a:r>
              <a:rPr lang="en-US" sz="2400" dirty="0" err="1" smtClean="0"/>
              <a:t>testosteronic</a:t>
            </a:r>
            <a:r>
              <a:rPr lang="en-US" sz="2400" dirty="0" smtClean="0"/>
              <a:t>, </a:t>
            </a:r>
            <a:r>
              <a:rPr lang="en-US" sz="2400" dirty="0" err="1" smtClean="0"/>
              <a:t>progesteronic</a:t>
            </a:r>
            <a:r>
              <a:rPr lang="en-US" sz="2400" dirty="0" smtClean="0"/>
              <a:t>, diuretic, vulnerary </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340768"/>
            <a:ext cx="5976664" cy="3046988"/>
          </a:xfrm>
          <a:prstGeom prst="rect">
            <a:avLst/>
          </a:prstGeom>
        </p:spPr>
        <p:txBody>
          <a:bodyPr wrap="square">
            <a:spAutoFit/>
          </a:bodyPr>
          <a:lstStyle/>
          <a:p>
            <a:r>
              <a:rPr lang="en-US" sz="2400" b="1" dirty="0" smtClean="0"/>
              <a:t>Medicinal use</a:t>
            </a:r>
            <a:r>
              <a:rPr lang="en-US" sz="2400" dirty="0" smtClean="0"/>
              <a:t>: </a:t>
            </a:r>
          </a:p>
          <a:p>
            <a:r>
              <a:rPr lang="en-US" sz="2400" dirty="0" smtClean="0"/>
              <a:t>It has been used for chronic skin conditions such as psoriasis and other scaling skin diseases.  It has also been used to relieve rheumatoid arthritis symptoms. Will balance the glandular system and hormones and can be used as a general tonic during menopause and improve debility and low libido.</a:t>
            </a:r>
            <a:endParaRPr lang="ru-RU"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24744"/>
            <a:ext cx="6912768" cy="4524315"/>
          </a:xfrm>
          <a:prstGeom prst="rect">
            <a:avLst/>
          </a:prstGeom>
        </p:spPr>
        <p:txBody>
          <a:bodyPr wrap="square">
            <a:spAutoFit/>
          </a:bodyPr>
          <a:lstStyle/>
          <a:p>
            <a:r>
              <a:rPr lang="en-US" sz="2400" b="1" dirty="0" smtClean="0"/>
              <a:t>Pharmacology: </a:t>
            </a:r>
          </a:p>
          <a:p>
            <a:r>
              <a:rPr lang="en-US" sz="2400" dirty="0" smtClean="0"/>
              <a:t>    Though there is no testosterone present in the plant, may exhibit testosterone-like and estrogen-like effects (</a:t>
            </a:r>
            <a:r>
              <a:rPr lang="en-US" sz="2400" dirty="0" err="1" smtClean="0"/>
              <a:t>eg</a:t>
            </a:r>
            <a:r>
              <a:rPr lang="en-US" sz="2400" dirty="0" smtClean="0"/>
              <a:t>. increase muscle mass, aphrodisiac effects). Steroidal </a:t>
            </a:r>
            <a:r>
              <a:rPr lang="en-US" sz="2400" dirty="0" err="1" smtClean="0"/>
              <a:t>saponins</a:t>
            </a:r>
            <a:r>
              <a:rPr lang="en-US" sz="2400" dirty="0" smtClean="0"/>
              <a:t> have not been shown to promote the production of sex hormones.</a:t>
            </a:r>
          </a:p>
          <a:p>
            <a:r>
              <a:rPr lang="en-US" sz="2400" dirty="0" smtClean="0"/>
              <a:t>    </a:t>
            </a:r>
            <a:r>
              <a:rPr lang="en-US" sz="2400" dirty="0" err="1" smtClean="0"/>
              <a:t>Cortin</a:t>
            </a:r>
            <a:r>
              <a:rPr lang="en-US" sz="2400" dirty="0" smtClean="0"/>
              <a:t> regulates the metabolism and promotes homeostatic function. </a:t>
            </a:r>
          </a:p>
          <a:p>
            <a:endParaRPr lang="en-US" sz="2400" dirty="0" smtClean="0"/>
          </a:p>
          <a:p>
            <a:r>
              <a:rPr lang="en-US" sz="2400" b="1" dirty="0" smtClean="0"/>
              <a:t>Pharmacy:</a:t>
            </a:r>
            <a:r>
              <a:rPr lang="en-US" sz="2400" dirty="0" smtClean="0"/>
              <a:t> Dried root: 1-4g, TID. Decoction: 1-2 tsp/cup water, simmer 20 min, TID. Tincture: (1:2, 45%), 3-6 ml QD.</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268760"/>
            <a:ext cx="6264696" cy="3785652"/>
          </a:xfrm>
          <a:prstGeom prst="rect">
            <a:avLst/>
          </a:prstGeom>
        </p:spPr>
        <p:txBody>
          <a:bodyPr wrap="square">
            <a:spAutoFit/>
          </a:bodyPr>
          <a:lstStyle/>
          <a:p>
            <a:r>
              <a:rPr lang="en-US" sz="2400" b="1" dirty="0" smtClean="0"/>
              <a:t>Contraindications:</a:t>
            </a:r>
            <a:r>
              <a:rPr lang="en-US" sz="2400" dirty="0" smtClean="0"/>
              <a:t> None reported. Avoid high doses due to </a:t>
            </a:r>
            <a:r>
              <a:rPr lang="en-US" sz="2400" dirty="0" err="1" smtClean="0"/>
              <a:t>saponins</a:t>
            </a:r>
            <a:r>
              <a:rPr lang="en-US" sz="2400" dirty="0" smtClean="0"/>
              <a:t> causing GIT complaints</a:t>
            </a:r>
          </a:p>
          <a:p>
            <a:endParaRPr lang="en-US" sz="2400" dirty="0" smtClean="0"/>
          </a:p>
          <a:p>
            <a:r>
              <a:rPr lang="en-US" sz="2400" b="1" dirty="0" smtClean="0"/>
              <a:t>Toxicity: </a:t>
            </a:r>
            <a:r>
              <a:rPr lang="en-US" sz="2400" dirty="0" smtClean="0"/>
              <a:t>Long-term use may cause ulceration of the gastrointestinal mucosa.</a:t>
            </a:r>
          </a:p>
          <a:p>
            <a:endParaRPr lang="en-US" sz="2400" dirty="0" smtClean="0"/>
          </a:p>
          <a:p>
            <a:r>
              <a:rPr lang="en-US" sz="2400" b="1" dirty="0" smtClean="0"/>
              <a:t>Interactions: </a:t>
            </a:r>
            <a:r>
              <a:rPr lang="en-US" sz="2400" dirty="0" smtClean="0"/>
              <a:t>May increase the absorption or increase the elimination rate of some medications (theoretical based on </a:t>
            </a:r>
            <a:r>
              <a:rPr lang="en-US" sz="2400" dirty="0" err="1" smtClean="0"/>
              <a:t>saponins</a:t>
            </a:r>
            <a:r>
              <a:rPr lang="en-US" sz="2400" dirty="0" smtClean="0"/>
              <a:t>, no reports exist).</a:t>
            </a:r>
            <a:endParaRPr lang="ru-RU"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12776"/>
            <a:ext cx="4248472" cy="1569660"/>
          </a:xfrm>
          <a:prstGeom prst="rect">
            <a:avLst/>
          </a:prstGeom>
        </p:spPr>
        <p:txBody>
          <a:bodyPr wrap="square">
            <a:spAutoFit/>
          </a:bodyPr>
          <a:lstStyle/>
          <a:p>
            <a:r>
              <a:rPr lang="en-US" sz="2400" dirty="0" smtClean="0"/>
              <a:t>Common name: Soapwort</a:t>
            </a:r>
          </a:p>
          <a:p>
            <a:r>
              <a:rPr lang="en-US" sz="2400" dirty="0" smtClean="0"/>
              <a:t>Family: </a:t>
            </a:r>
            <a:r>
              <a:rPr lang="en-US" sz="2400" dirty="0" err="1" smtClean="0"/>
              <a:t>Caryophyllaceae</a:t>
            </a:r>
            <a:endParaRPr lang="en-US" sz="2400" dirty="0" smtClean="0"/>
          </a:p>
          <a:p>
            <a:r>
              <a:rPr lang="en-US" sz="2400" dirty="0" smtClean="0"/>
              <a:t>Parts used: Dried root and leaves. </a:t>
            </a:r>
            <a:endParaRPr lang="ru-RU" sz="2400" dirty="0"/>
          </a:p>
        </p:txBody>
      </p:sp>
      <p:sp>
        <p:nvSpPr>
          <p:cNvPr id="3" name="Прямоугольник 2"/>
          <p:cNvSpPr/>
          <p:nvPr/>
        </p:nvSpPr>
        <p:spPr>
          <a:xfrm>
            <a:off x="2915816" y="476672"/>
            <a:ext cx="4094582" cy="646331"/>
          </a:xfrm>
          <a:prstGeom prst="rect">
            <a:avLst/>
          </a:prstGeom>
        </p:spPr>
        <p:txBody>
          <a:bodyPr wrap="none">
            <a:spAutoFit/>
          </a:bodyPr>
          <a:lstStyle/>
          <a:p>
            <a:r>
              <a:rPr lang="en-US" sz="3600" b="1" i="1" dirty="0" err="1" smtClean="0"/>
              <a:t>Saponaria</a:t>
            </a:r>
            <a:r>
              <a:rPr lang="en-US" sz="3600" b="1" i="1" dirty="0" smtClean="0"/>
              <a:t> </a:t>
            </a:r>
            <a:r>
              <a:rPr lang="en-US" sz="3600" b="1" i="1" dirty="0" err="1" smtClean="0"/>
              <a:t>officinalis</a:t>
            </a:r>
            <a:endParaRPr lang="ru-RU" sz="3600" b="1" i="1" dirty="0"/>
          </a:p>
        </p:txBody>
      </p:sp>
      <p:pic>
        <p:nvPicPr>
          <p:cNvPr id="55298" name="Picture 2" descr="C:\Users\ADM\Documents\Karime\2020\Online education\Lectures 2020\Medicinal plants of Kazakhstan\Sources\Pictures\5e6ca277dd8299782a2b04d45e76d390.jpg"/>
          <p:cNvPicPr>
            <a:picLocks noChangeAspect="1" noChangeArrowheads="1"/>
          </p:cNvPicPr>
          <p:nvPr/>
        </p:nvPicPr>
        <p:blipFill>
          <a:blip r:embed="rId2" cstate="print"/>
          <a:srcRect/>
          <a:stretch>
            <a:fillRect/>
          </a:stretch>
        </p:blipFill>
        <p:spPr bwMode="auto">
          <a:xfrm>
            <a:off x="827584" y="3140968"/>
            <a:ext cx="4800000" cy="3600000"/>
          </a:xfrm>
          <a:prstGeom prst="rect">
            <a:avLst/>
          </a:prstGeom>
          <a:noFill/>
        </p:spPr>
      </p:pic>
      <p:pic>
        <p:nvPicPr>
          <p:cNvPr id="55300" name="Picture 4" descr="https://www.researchgate.net/profile/Kristine_Konkol/publication/282650616/figure/fig3/AS:691879473598465@1541968329395/Saponaria-officinalis-L-Botanical-Print-from-Flora-Batava-by-J-Kops-1849.ppm"/>
          <p:cNvPicPr>
            <a:picLocks noChangeAspect="1" noChangeArrowheads="1"/>
          </p:cNvPicPr>
          <p:nvPr/>
        </p:nvPicPr>
        <p:blipFill>
          <a:blip r:embed="rId3" cstate="print"/>
          <a:srcRect/>
          <a:stretch>
            <a:fillRect/>
          </a:stretch>
        </p:blipFill>
        <p:spPr bwMode="auto">
          <a:xfrm>
            <a:off x="5796136" y="1412776"/>
            <a:ext cx="3240000" cy="408407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844824"/>
            <a:ext cx="5544616" cy="1938992"/>
          </a:xfrm>
          <a:prstGeom prst="rect">
            <a:avLst/>
          </a:prstGeom>
        </p:spPr>
        <p:txBody>
          <a:bodyPr wrap="square">
            <a:spAutoFit/>
          </a:bodyPr>
          <a:lstStyle/>
          <a:p>
            <a:r>
              <a:rPr lang="en-US" sz="2400" b="1" dirty="0" smtClean="0"/>
              <a:t>Constituents:</a:t>
            </a:r>
          </a:p>
          <a:p>
            <a:r>
              <a:rPr lang="en-US" sz="2400" dirty="0" smtClean="0"/>
              <a:t>The soapwort’s rhizome contains </a:t>
            </a:r>
            <a:r>
              <a:rPr lang="en-US" sz="2400" dirty="0" err="1" smtClean="0"/>
              <a:t>saponins</a:t>
            </a:r>
            <a:r>
              <a:rPr lang="en-US" sz="2400" dirty="0" smtClean="0"/>
              <a:t> (up to 5%), </a:t>
            </a:r>
            <a:r>
              <a:rPr lang="en-US" sz="2400" dirty="0" err="1" smtClean="0"/>
              <a:t>flavonoids</a:t>
            </a:r>
            <a:r>
              <a:rPr lang="en-US" sz="2400" dirty="0" smtClean="0"/>
              <a:t>, sugars, resin, vitamin C and small amounts of essential oil.</a:t>
            </a:r>
            <a:endParaRPr lang="ru-RU"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476673"/>
            <a:ext cx="7056784" cy="6137816"/>
          </a:xfrm>
          <a:prstGeom prst="rect">
            <a:avLst/>
          </a:prstGeom>
        </p:spPr>
        <p:txBody>
          <a:bodyPr wrap="square">
            <a:spAutoFit/>
          </a:bodyPr>
          <a:lstStyle/>
          <a:p>
            <a:r>
              <a:rPr lang="en-US" sz="2400" b="1" dirty="0" smtClean="0"/>
              <a:t>Medicinal Properties</a:t>
            </a:r>
          </a:p>
          <a:p>
            <a:r>
              <a:rPr lang="en-US" sz="2400" dirty="0" smtClean="0"/>
              <a:t>The </a:t>
            </a:r>
            <a:r>
              <a:rPr lang="en-US" sz="2400" dirty="0" err="1" smtClean="0"/>
              <a:t>saponins</a:t>
            </a:r>
            <a:r>
              <a:rPr lang="en-US" sz="2400" dirty="0" smtClean="0"/>
              <a:t> in the rhizome have a slight irritating effect on the respiratory and digestive system and the herb is regarded to have expectorant, diuretic, diaphoretic and laxative properties.</a:t>
            </a:r>
          </a:p>
          <a:p>
            <a:r>
              <a:rPr lang="en-US" sz="2400" dirty="0" smtClean="0"/>
              <a:t>In herbal medicine, soapwort is mainly used as a remedy for a cough, bronchitis, and inflammation of the upper respiratory tract, usually in the form of a decoction.</a:t>
            </a:r>
          </a:p>
          <a:p>
            <a:r>
              <a:rPr lang="en-US" sz="2400" dirty="0" smtClean="0"/>
              <a:t>Due to the herb’s irritating effect on the mucous membranes of the digestive tract, it stimulates the fluid secretion of the bronchi.</a:t>
            </a:r>
          </a:p>
          <a:p>
            <a:r>
              <a:rPr lang="en-US" sz="2400" dirty="0" smtClean="0"/>
              <a:t>Soapwort also enhances the production and excretion of bile from the liver and gallbladder and it has been used as a natural treatment for constipation and bile duct diseases.</a:t>
            </a:r>
            <a:endParaRPr lang="ru-RU"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980728"/>
            <a:ext cx="6840760" cy="4154984"/>
          </a:xfrm>
          <a:prstGeom prst="rect">
            <a:avLst/>
          </a:prstGeom>
        </p:spPr>
        <p:txBody>
          <a:bodyPr wrap="square">
            <a:spAutoFit/>
          </a:bodyPr>
          <a:lstStyle/>
          <a:p>
            <a:r>
              <a:rPr lang="en-US" sz="2400" b="1" dirty="0" smtClean="0"/>
              <a:t>Medicinal use</a:t>
            </a:r>
            <a:r>
              <a:rPr lang="en-US" sz="2400" dirty="0" smtClean="0"/>
              <a:t>: </a:t>
            </a:r>
          </a:p>
          <a:p>
            <a:r>
              <a:rPr lang="en-US" sz="2400" dirty="0" smtClean="0"/>
              <a:t>Soapwort's main medicinal use is as an expectorant. Its strongly irritant action within the gut is thought to stimulate the cough reflex and increase the production of a more fluid mucus within the respiratory passages. The whole plant, but especially the root, is alterative, </a:t>
            </a:r>
            <a:r>
              <a:rPr lang="en-US" sz="2400" dirty="0" err="1" smtClean="0"/>
              <a:t>antiscrophulatic</a:t>
            </a:r>
            <a:r>
              <a:rPr lang="en-US" sz="2400" dirty="0" smtClean="0"/>
              <a:t>, </a:t>
            </a:r>
            <a:r>
              <a:rPr lang="en-US" sz="2400" dirty="0" err="1" smtClean="0"/>
              <a:t>cholagogue</a:t>
            </a:r>
            <a:r>
              <a:rPr lang="en-US" sz="2400" dirty="0" smtClean="0"/>
              <a:t>, depurative, diaphoretic, mildly diuretic, expectorant, purgative, </a:t>
            </a:r>
            <a:r>
              <a:rPr lang="en-US" sz="2400" dirty="0" err="1" smtClean="0"/>
              <a:t>sternutatory</a:t>
            </a:r>
            <a:r>
              <a:rPr lang="en-US" sz="2400" dirty="0" smtClean="0"/>
              <a:t> and tonic. A decoction of the whole plant can be applied externally to treat itchy skin.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484784"/>
            <a:ext cx="6408712" cy="3785652"/>
          </a:xfrm>
          <a:prstGeom prst="rect">
            <a:avLst/>
          </a:prstGeom>
        </p:spPr>
        <p:txBody>
          <a:bodyPr wrap="square">
            <a:spAutoFit/>
          </a:bodyPr>
          <a:lstStyle/>
          <a:p>
            <a:r>
              <a:rPr lang="en-US" sz="2400" dirty="0" smtClean="0"/>
              <a:t>Properties of </a:t>
            </a:r>
            <a:r>
              <a:rPr lang="en-US" sz="2400" dirty="0" err="1" smtClean="0"/>
              <a:t>saponin</a:t>
            </a:r>
            <a:r>
              <a:rPr lang="en-US" sz="2400" dirty="0" smtClean="0"/>
              <a:t> containing herbs are many &amp; varied and may include alterative, diuretic, expectorant, anti-catarrhal, anti-inflammatory, antispasmodic, aphrodisiac, antioxidant, </a:t>
            </a:r>
            <a:r>
              <a:rPr lang="en-US" sz="2400" dirty="0" err="1" smtClean="0"/>
              <a:t>emmenagogue</a:t>
            </a:r>
            <a:r>
              <a:rPr lang="en-US" sz="2400" dirty="0" smtClean="0"/>
              <a:t>, cardiac stimulant, hormone modulating, </a:t>
            </a:r>
            <a:r>
              <a:rPr lang="en-US" sz="2400" dirty="0" err="1" smtClean="0"/>
              <a:t>hepatoprotective</a:t>
            </a:r>
            <a:r>
              <a:rPr lang="en-US" sz="2400" dirty="0" smtClean="0"/>
              <a:t>, and adrenal </a:t>
            </a:r>
            <a:r>
              <a:rPr lang="en-US" sz="2400" dirty="0" err="1" smtClean="0"/>
              <a:t>adaptogenic</a:t>
            </a:r>
            <a:r>
              <a:rPr lang="en-US" sz="2400" dirty="0" smtClean="0"/>
              <a:t> effects. Possibly their most important property is to accelerate the body’s ability to absorb other active compounds. Some of their more specific noted effects include:</a:t>
            </a:r>
            <a:endParaRPr lang="ru-RU" sz="2400" dirty="0"/>
          </a:p>
        </p:txBody>
      </p:sp>
      <p:sp>
        <p:nvSpPr>
          <p:cNvPr id="3" name="Прямоугольник 2"/>
          <p:cNvSpPr/>
          <p:nvPr/>
        </p:nvSpPr>
        <p:spPr>
          <a:xfrm>
            <a:off x="755576" y="620688"/>
            <a:ext cx="7776864" cy="646331"/>
          </a:xfrm>
          <a:prstGeom prst="rect">
            <a:avLst/>
          </a:prstGeom>
        </p:spPr>
        <p:txBody>
          <a:bodyPr wrap="square">
            <a:spAutoFit/>
          </a:bodyPr>
          <a:lstStyle/>
          <a:p>
            <a:pPr lvl="0"/>
            <a:r>
              <a:rPr lang="en-US" sz="3600" b="1" i="1" dirty="0" smtClean="0">
                <a:solidFill>
                  <a:prstClr val="black"/>
                </a:solidFill>
              </a:rPr>
              <a:t>Major Actions of </a:t>
            </a:r>
            <a:r>
              <a:rPr lang="en-US" sz="3600" b="1" i="1" dirty="0" err="1" smtClean="0">
                <a:solidFill>
                  <a:prstClr val="black"/>
                </a:solidFill>
              </a:rPr>
              <a:t>Saponins</a:t>
            </a:r>
            <a:r>
              <a:rPr lang="en-US" sz="3600" b="1" i="1" dirty="0" smtClean="0">
                <a:solidFill>
                  <a:prstClr val="black"/>
                </a:solidFill>
              </a:rPr>
              <a:t> in the Body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36712"/>
            <a:ext cx="6624736" cy="4154984"/>
          </a:xfrm>
          <a:prstGeom prst="rect">
            <a:avLst/>
          </a:prstGeom>
        </p:spPr>
        <p:txBody>
          <a:bodyPr wrap="square">
            <a:spAutoFit/>
          </a:bodyPr>
          <a:lstStyle/>
          <a:p>
            <a:r>
              <a:rPr lang="en-US" sz="2400" dirty="0" smtClean="0"/>
              <a:t>The plant has proved of use in the treatment of jaundice and other visceral obstructions, but is rarely used internally in modern </a:t>
            </a:r>
            <a:r>
              <a:rPr lang="en-US" sz="2400" dirty="0" err="1" smtClean="0"/>
              <a:t>herbalism</a:t>
            </a:r>
            <a:r>
              <a:rPr lang="en-US" sz="2400" dirty="0" smtClean="0"/>
              <a:t> due to its irritant effect on the digestive system. When taken in excess, it destroys red blood cells and causes paralysis of the vasomotor centre. See also the notes above on toxicity. The root is harvested in the spring and can be dried for later use. One of the </a:t>
            </a:r>
            <a:r>
              <a:rPr lang="en-US" sz="2400" dirty="0" err="1" smtClean="0"/>
              <a:t>saponins</a:t>
            </a:r>
            <a:r>
              <a:rPr lang="en-US" sz="2400" dirty="0" smtClean="0"/>
              <a:t> in this plant is proving of interest in the treatment of cancer, it is </a:t>
            </a:r>
            <a:r>
              <a:rPr lang="en-US" sz="2400" dirty="0" err="1" smtClean="0"/>
              <a:t>cytotoxic</a:t>
            </a:r>
            <a:r>
              <a:rPr lang="en-US" sz="2400" dirty="0" smtClean="0"/>
              <a:t> to the Walker Carcinoma in vitro.</a:t>
            </a:r>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36712"/>
            <a:ext cx="6552728" cy="4893647"/>
          </a:xfrm>
          <a:prstGeom prst="rect">
            <a:avLst/>
          </a:prstGeom>
        </p:spPr>
        <p:txBody>
          <a:bodyPr wrap="square">
            <a:spAutoFit/>
          </a:bodyPr>
          <a:lstStyle/>
          <a:p>
            <a:r>
              <a:rPr lang="en-US" sz="2400" b="1" dirty="0" smtClean="0"/>
              <a:t>Pharmacy:</a:t>
            </a:r>
            <a:r>
              <a:rPr lang="en-US" sz="2400" dirty="0" smtClean="0"/>
              <a:t> </a:t>
            </a:r>
          </a:p>
          <a:p>
            <a:r>
              <a:rPr lang="en-US" sz="2400" dirty="0" smtClean="0"/>
              <a:t>Decoction,  Extract or the </a:t>
            </a:r>
            <a:r>
              <a:rPr lang="en-US" sz="2400" dirty="0" err="1" smtClean="0"/>
              <a:t>inspissated</a:t>
            </a:r>
            <a:r>
              <a:rPr lang="en-US" sz="2400" dirty="0" smtClean="0"/>
              <a:t> juice,  Fluid extract,</a:t>
            </a:r>
          </a:p>
          <a:p>
            <a:r>
              <a:rPr lang="en-US" sz="2400" dirty="0" smtClean="0"/>
              <a:t> An extract of soapwort for internal use can be made by adding two teaspoons of the dried, finely cut rhizomes to a glass of cold water and soak it overnight. After the extract has been strained it can be used in small doses divided throughout the day.</a:t>
            </a:r>
          </a:p>
          <a:p>
            <a:r>
              <a:rPr lang="en-US" sz="2400" dirty="0" smtClean="0"/>
              <a:t>Alternatively, one teaspoon of dried herb can be added to a cup of boiling water and then allow the tea to draw until it has completely cooled down.</a:t>
            </a:r>
          </a:p>
          <a:p>
            <a:r>
              <a:rPr lang="en-US" sz="2400" dirty="0" smtClean="0"/>
              <a:t>For internal use, a daily dosage of soapwort should not exceed 1.5 grams of the dried rootstock.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908720"/>
            <a:ext cx="6840760" cy="4524315"/>
          </a:xfrm>
          <a:prstGeom prst="rect">
            <a:avLst/>
          </a:prstGeom>
        </p:spPr>
        <p:txBody>
          <a:bodyPr wrap="square">
            <a:spAutoFit/>
          </a:bodyPr>
          <a:lstStyle/>
          <a:p>
            <a:r>
              <a:rPr lang="en-US" sz="2400" b="1" dirty="0" smtClean="0"/>
              <a:t>Other uses of Soapwort: </a:t>
            </a:r>
            <a:r>
              <a:rPr lang="en-US" sz="2400" dirty="0" smtClean="0"/>
              <a:t>A soap can be obtained by boiling the whole plant (but especially the root) in water. It is a gentle effective cleaner, used especially on delicate fabrics that can be harmed by modern synthetic soaps (it has been used to clean the </a:t>
            </a:r>
            <a:r>
              <a:rPr lang="en-US" sz="2400" dirty="0" err="1" smtClean="0"/>
              <a:t>Bayeaux</a:t>
            </a:r>
            <a:r>
              <a:rPr lang="en-US" sz="2400" dirty="0" smtClean="0"/>
              <a:t> tapestry). It effects a </a:t>
            </a:r>
            <a:r>
              <a:rPr lang="en-US" sz="2400" dirty="0" err="1" smtClean="0"/>
              <a:t>lustre</a:t>
            </a:r>
            <a:r>
              <a:rPr lang="en-US" sz="2400" dirty="0" smtClean="0"/>
              <a:t> in the fabric. The best soap is obtained by infusing the plant in warm water. The roots can be dried and stored for later use. The plant is sometimes recommended as a hair shampoo, though it can cause eye irritations. The plant spreads vigorously and can be used as a ground cover when planted about 1 </a:t>
            </a:r>
            <a:r>
              <a:rPr lang="en-US" sz="2400" dirty="0" err="1" smtClean="0"/>
              <a:t>metre</a:t>
            </a:r>
            <a:r>
              <a:rPr lang="en-US" sz="2400" dirty="0" smtClean="0"/>
              <a:t> apart each way.</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36712"/>
            <a:ext cx="6912768" cy="4524315"/>
          </a:xfrm>
          <a:prstGeom prst="rect">
            <a:avLst/>
          </a:prstGeom>
        </p:spPr>
        <p:txBody>
          <a:bodyPr wrap="square">
            <a:spAutoFit/>
          </a:bodyPr>
          <a:lstStyle/>
          <a:p>
            <a:r>
              <a:rPr lang="en-US" sz="2400" b="1" dirty="0" smtClean="0"/>
              <a:t>Known hazards </a:t>
            </a:r>
            <a:r>
              <a:rPr lang="en-US" sz="2400" dirty="0" smtClean="0"/>
              <a:t>of </a:t>
            </a:r>
            <a:r>
              <a:rPr lang="en-US" sz="2400" i="1" dirty="0" err="1" smtClean="0"/>
              <a:t>Saponaria</a:t>
            </a:r>
            <a:r>
              <a:rPr lang="en-US" sz="2400" i="1" dirty="0" smtClean="0"/>
              <a:t> </a:t>
            </a:r>
            <a:r>
              <a:rPr lang="en-US" sz="2400" i="1" dirty="0" err="1" smtClean="0"/>
              <a:t>officinalis</a:t>
            </a:r>
            <a:r>
              <a:rPr lang="en-US" sz="2400" dirty="0" smtClean="0"/>
              <a:t>:</a:t>
            </a:r>
          </a:p>
          <a:p>
            <a:r>
              <a:rPr lang="en-US" sz="2400" dirty="0" smtClean="0"/>
              <a:t>The plant contains </a:t>
            </a:r>
            <a:r>
              <a:rPr lang="en-US" sz="2400" dirty="0" err="1" smtClean="0"/>
              <a:t>saponins</a:t>
            </a:r>
            <a:r>
              <a:rPr lang="en-US" sz="2400" dirty="0" smtClean="0"/>
              <a:t>. Although toxic, these substances are very poorly absorbed by the body and so tend to pass through without causing harm. They are also broken down by thorough cooking. </a:t>
            </a:r>
            <a:r>
              <a:rPr lang="en-US" sz="2400" dirty="0" err="1" smtClean="0"/>
              <a:t>Saponins</a:t>
            </a:r>
            <a:r>
              <a:rPr lang="en-US" sz="2400" dirty="0" smtClean="0"/>
              <a:t> are found in many plants, including several that are often used for food, such as certain beans. It is advisable not to eat large quantities of food that contain </a:t>
            </a:r>
            <a:r>
              <a:rPr lang="en-US" sz="2400" dirty="0" err="1" smtClean="0"/>
              <a:t>saponins</a:t>
            </a:r>
            <a:r>
              <a:rPr lang="en-US" sz="2400" dirty="0" smtClean="0"/>
              <a:t>. </a:t>
            </a:r>
            <a:r>
              <a:rPr lang="en-US" sz="2400" dirty="0" err="1" smtClean="0"/>
              <a:t>Saponins</a:t>
            </a:r>
            <a:r>
              <a:rPr lang="en-US" sz="2400" dirty="0" smtClean="0"/>
              <a:t> are much more toxic to some creatures, such as fish, and hunting tribes have traditionally put large quantities of them in streams, lakes etc in order to stupefy or kill the fish.</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72816"/>
            <a:ext cx="3294112" cy="1477328"/>
          </a:xfrm>
          <a:prstGeom prst="rect">
            <a:avLst/>
          </a:prstGeom>
        </p:spPr>
        <p:txBody>
          <a:bodyPr wrap="square">
            <a:spAutoFit/>
          </a:bodyPr>
          <a:lstStyle/>
          <a:p>
            <a:r>
              <a:rPr lang="en-US" sz="2400" dirty="0" smtClean="0"/>
              <a:t>Common name: Yuan </a:t>
            </a:r>
            <a:r>
              <a:rPr lang="en-US" sz="2400" dirty="0" err="1" smtClean="0"/>
              <a:t>Zhi</a:t>
            </a:r>
            <a:endParaRPr lang="en-US" sz="2400" dirty="0" smtClean="0"/>
          </a:p>
          <a:p>
            <a:r>
              <a:rPr lang="en-US" sz="2400" dirty="0" smtClean="0"/>
              <a:t>Family: </a:t>
            </a:r>
            <a:r>
              <a:rPr lang="en-US" sz="2400" dirty="0" err="1" smtClean="0"/>
              <a:t>Polygalaceae</a:t>
            </a:r>
            <a:endParaRPr lang="en-US" sz="2400" dirty="0" smtClean="0"/>
          </a:p>
          <a:p>
            <a:r>
              <a:rPr lang="en-US" sz="2400" dirty="0" smtClean="0"/>
              <a:t>Parts used: Dried root</a:t>
            </a:r>
            <a:endParaRPr lang="ru-RU" sz="2400" dirty="0" smtClean="0"/>
          </a:p>
          <a:p>
            <a:endParaRPr lang="en-US" b="1" dirty="0"/>
          </a:p>
        </p:txBody>
      </p:sp>
      <p:sp>
        <p:nvSpPr>
          <p:cNvPr id="3" name="Прямоугольник 2"/>
          <p:cNvSpPr/>
          <p:nvPr/>
        </p:nvSpPr>
        <p:spPr>
          <a:xfrm>
            <a:off x="2123728" y="476672"/>
            <a:ext cx="5137538" cy="1200329"/>
          </a:xfrm>
          <a:prstGeom prst="rect">
            <a:avLst/>
          </a:prstGeom>
        </p:spPr>
        <p:txBody>
          <a:bodyPr wrap="square">
            <a:spAutoFit/>
          </a:bodyPr>
          <a:lstStyle/>
          <a:p>
            <a:pPr algn="ctr"/>
            <a:r>
              <a:rPr lang="en-US" b="1" dirty="0" smtClean="0">
                <a:solidFill>
                  <a:prstClr val="black"/>
                </a:solidFill>
              </a:rPr>
              <a:t> </a:t>
            </a:r>
            <a:r>
              <a:rPr lang="en-US" sz="3600" b="1" i="1" dirty="0" smtClean="0">
                <a:solidFill>
                  <a:prstClr val="black"/>
                </a:solidFill>
              </a:rPr>
              <a:t>Polygala </a:t>
            </a:r>
            <a:r>
              <a:rPr lang="en-US" sz="3600" b="1" i="1" dirty="0" err="1" smtClean="0">
                <a:solidFill>
                  <a:prstClr val="black"/>
                </a:solidFill>
              </a:rPr>
              <a:t>tenuifolia</a:t>
            </a:r>
            <a:r>
              <a:rPr lang="en-US" sz="3600" b="1" i="1" dirty="0" smtClean="0">
                <a:solidFill>
                  <a:prstClr val="black"/>
                </a:solidFill>
              </a:rPr>
              <a:t> </a:t>
            </a:r>
            <a:r>
              <a:rPr lang="en-US" sz="3600" b="1" dirty="0" smtClean="0">
                <a:solidFill>
                  <a:prstClr val="black"/>
                </a:solidFill>
              </a:rPr>
              <a:t>and</a:t>
            </a:r>
            <a:r>
              <a:rPr lang="en-US" sz="3600" b="1" i="1" dirty="0" smtClean="0">
                <a:solidFill>
                  <a:prstClr val="black"/>
                </a:solidFill>
              </a:rPr>
              <a:t> </a:t>
            </a:r>
          </a:p>
          <a:p>
            <a:pPr algn="ctr"/>
            <a:r>
              <a:rPr lang="en-US" sz="3600" b="1" i="1" dirty="0" smtClean="0">
                <a:solidFill>
                  <a:prstClr val="black"/>
                </a:solidFill>
              </a:rPr>
              <a:t>Polygala </a:t>
            </a:r>
            <a:r>
              <a:rPr lang="en-US" sz="3600" b="1" i="1" dirty="0" err="1" smtClean="0">
                <a:solidFill>
                  <a:prstClr val="black"/>
                </a:solidFill>
              </a:rPr>
              <a:t>sibirica</a:t>
            </a:r>
            <a:endParaRPr lang="ru-RU" sz="3600" b="1" i="1" dirty="0"/>
          </a:p>
        </p:txBody>
      </p:sp>
      <p:pic>
        <p:nvPicPr>
          <p:cNvPr id="72706" name="Picture 2" descr="https://www.plantarium.ru/dat/plants/8/886/266886_7e0a9514.jpg"/>
          <p:cNvPicPr>
            <a:picLocks noChangeAspect="1" noChangeArrowheads="1"/>
          </p:cNvPicPr>
          <p:nvPr/>
        </p:nvPicPr>
        <p:blipFill>
          <a:blip r:embed="rId2" cstate="print"/>
          <a:srcRect/>
          <a:stretch>
            <a:fillRect/>
          </a:stretch>
        </p:blipFill>
        <p:spPr bwMode="auto">
          <a:xfrm>
            <a:off x="5580112" y="1916832"/>
            <a:ext cx="3394969" cy="3960000"/>
          </a:xfrm>
          <a:prstGeom prst="rect">
            <a:avLst/>
          </a:prstGeom>
          <a:noFill/>
        </p:spPr>
      </p:pic>
      <p:sp>
        <p:nvSpPr>
          <p:cNvPr id="5" name="Прямоугольник 4"/>
          <p:cNvSpPr/>
          <p:nvPr/>
        </p:nvSpPr>
        <p:spPr>
          <a:xfrm>
            <a:off x="6156176" y="6021288"/>
            <a:ext cx="2723729" cy="461665"/>
          </a:xfrm>
          <a:prstGeom prst="rect">
            <a:avLst/>
          </a:prstGeom>
        </p:spPr>
        <p:txBody>
          <a:bodyPr wrap="square">
            <a:spAutoFit/>
          </a:bodyPr>
          <a:lstStyle/>
          <a:p>
            <a:r>
              <a:rPr lang="en-US" sz="2400" i="1" dirty="0" smtClean="0">
                <a:solidFill>
                  <a:prstClr val="black"/>
                </a:solidFill>
              </a:rPr>
              <a:t>Polygala </a:t>
            </a:r>
            <a:r>
              <a:rPr lang="en-US" sz="2400" i="1" dirty="0" err="1" smtClean="0">
                <a:solidFill>
                  <a:prstClr val="black"/>
                </a:solidFill>
              </a:rPr>
              <a:t>tenuifolia</a:t>
            </a:r>
            <a:r>
              <a:rPr lang="en-US" sz="2400" i="1" dirty="0" smtClean="0">
                <a:solidFill>
                  <a:prstClr val="black"/>
                </a:solidFill>
              </a:rPr>
              <a:t> </a:t>
            </a:r>
            <a:endParaRPr lang="ru-RU" sz="1200" dirty="0"/>
          </a:p>
        </p:txBody>
      </p:sp>
      <p:pic>
        <p:nvPicPr>
          <p:cNvPr id="72708" name="Picture 4" descr="https://www.plantarium.ru/dat/plants/4/440/135440_064d1303.jpg"/>
          <p:cNvPicPr>
            <a:picLocks noChangeAspect="1" noChangeArrowheads="1"/>
          </p:cNvPicPr>
          <p:nvPr/>
        </p:nvPicPr>
        <p:blipFill>
          <a:blip r:embed="rId3" cstate="print"/>
          <a:srcRect/>
          <a:stretch>
            <a:fillRect/>
          </a:stretch>
        </p:blipFill>
        <p:spPr bwMode="auto">
          <a:xfrm>
            <a:off x="395536" y="2924944"/>
            <a:ext cx="4877477" cy="3384000"/>
          </a:xfrm>
          <a:prstGeom prst="rect">
            <a:avLst/>
          </a:prstGeom>
          <a:noFill/>
        </p:spPr>
      </p:pic>
      <p:sp>
        <p:nvSpPr>
          <p:cNvPr id="7" name="Прямоугольник 6"/>
          <p:cNvSpPr/>
          <p:nvPr/>
        </p:nvSpPr>
        <p:spPr>
          <a:xfrm>
            <a:off x="1043608" y="6309320"/>
            <a:ext cx="3322340" cy="461665"/>
          </a:xfrm>
          <a:prstGeom prst="rect">
            <a:avLst/>
          </a:prstGeom>
        </p:spPr>
        <p:txBody>
          <a:bodyPr wrap="square">
            <a:spAutoFit/>
          </a:bodyPr>
          <a:lstStyle/>
          <a:p>
            <a:pPr lvl="0" algn="ctr"/>
            <a:r>
              <a:rPr lang="en-US" sz="2400" i="1" dirty="0" smtClean="0">
                <a:solidFill>
                  <a:prstClr val="black"/>
                </a:solidFill>
              </a:rPr>
              <a:t>Polygala </a:t>
            </a:r>
            <a:r>
              <a:rPr lang="en-US" sz="2400" i="1" dirty="0" err="1" smtClean="0">
                <a:solidFill>
                  <a:prstClr val="black"/>
                </a:solidFill>
              </a:rPr>
              <a:t>sibirica</a:t>
            </a:r>
            <a:endParaRPr lang="ru-RU" sz="2400" i="1" dirty="0">
              <a:solidFill>
                <a:prstClr val="black"/>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692696"/>
            <a:ext cx="5760640" cy="1938992"/>
          </a:xfrm>
          <a:prstGeom prst="rect">
            <a:avLst/>
          </a:prstGeom>
        </p:spPr>
        <p:txBody>
          <a:bodyPr wrap="square">
            <a:spAutoFit/>
          </a:bodyPr>
          <a:lstStyle/>
          <a:p>
            <a:r>
              <a:rPr lang="en-US" sz="2400" b="1" dirty="0" smtClean="0"/>
              <a:t>Constituents:</a:t>
            </a:r>
          </a:p>
          <a:p>
            <a:r>
              <a:rPr lang="en-US" sz="2400" dirty="0" smtClean="0"/>
              <a:t>More than 140 compounds have been isolated from </a:t>
            </a:r>
            <a:r>
              <a:rPr lang="en-US" sz="2400" dirty="0" err="1" smtClean="0"/>
              <a:t>Polygalae</a:t>
            </a:r>
            <a:r>
              <a:rPr lang="en-US" sz="2400" dirty="0" smtClean="0"/>
              <a:t> Radix, including </a:t>
            </a:r>
            <a:r>
              <a:rPr lang="en-US" sz="2400" dirty="0" err="1" smtClean="0"/>
              <a:t>saponins</a:t>
            </a:r>
            <a:r>
              <a:rPr lang="en-US" sz="2400" dirty="0" smtClean="0"/>
              <a:t>, </a:t>
            </a:r>
            <a:r>
              <a:rPr lang="en-US" sz="2400" dirty="0" err="1" smtClean="0"/>
              <a:t>xanthones</a:t>
            </a:r>
            <a:r>
              <a:rPr lang="en-US" sz="2400" dirty="0" smtClean="0"/>
              <a:t>, oligosaccharide esters, and so on. </a:t>
            </a:r>
            <a:endParaRPr lang="ru-RU" sz="2400" dirty="0"/>
          </a:p>
        </p:txBody>
      </p:sp>
      <p:sp>
        <p:nvSpPr>
          <p:cNvPr id="3" name="Прямоугольник 2"/>
          <p:cNvSpPr/>
          <p:nvPr/>
        </p:nvSpPr>
        <p:spPr>
          <a:xfrm>
            <a:off x="1619672" y="2996952"/>
            <a:ext cx="6192688" cy="3046988"/>
          </a:xfrm>
          <a:prstGeom prst="rect">
            <a:avLst/>
          </a:prstGeom>
        </p:spPr>
        <p:txBody>
          <a:bodyPr wrap="square">
            <a:spAutoFit/>
          </a:bodyPr>
          <a:lstStyle/>
          <a:p>
            <a:r>
              <a:rPr lang="en-US" sz="2400" b="1" dirty="0" smtClean="0"/>
              <a:t>Medicinal actions:</a:t>
            </a:r>
          </a:p>
          <a:p>
            <a:r>
              <a:rPr lang="en-US" sz="2400" b="1" dirty="0" smtClean="0"/>
              <a:t> </a:t>
            </a:r>
            <a:r>
              <a:rPr lang="en-US" sz="2400" dirty="0" smtClean="0"/>
              <a:t>The compounds and extracts isolated from </a:t>
            </a:r>
            <a:r>
              <a:rPr lang="en-US" sz="2400" dirty="0" err="1" smtClean="0"/>
              <a:t>Polygalae</a:t>
            </a:r>
            <a:r>
              <a:rPr lang="en-US" sz="2400" dirty="0" smtClean="0"/>
              <a:t> Radix possess wide-ranging pharmacological activities, such as </a:t>
            </a:r>
            <a:r>
              <a:rPr lang="en-US" sz="2400" dirty="0" err="1" smtClean="0"/>
              <a:t>neuroprotective</a:t>
            </a:r>
            <a:r>
              <a:rPr lang="en-US" sz="2400" dirty="0" smtClean="0"/>
              <a:t>, antidepressant, hypnotic-sedative, anti-inflammatory, antiviral, antitumor, antioxidant, </a:t>
            </a:r>
            <a:r>
              <a:rPr lang="en-US" sz="2400" dirty="0" err="1" smtClean="0"/>
              <a:t>antiaging</a:t>
            </a:r>
            <a:r>
              <a:rPr lang="en-US" sz="2400" dirty="0" smtClean="0"/>
              <a:t>, and </a:t>
            </a:r>
            <a:r>
              <a:rPr lang="en-US" sz="2400" dirty="0" err="1" smtClean="0"/>
              <a:t>antiarrhythmic</a:t>
            </a:r>
            <a:r>
              <a:rPr lang="en-US" sz="2400" dirty="0" smtClean="0"/>
              <a:t> effects, among others. </a:t>
            </a:r>
            <a:endParaRPr lang="ru-RU"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24744"/>
            <a:ext cx="6408712" cy="4524315"/>
          </a:xfrm>
          <a:prstGeom prst="rect">
            <a:avLst/>
          </a:prstGeom>
        </p:spPr>
        <p:txBody>
          <a:bodyPr wrap="square">
            <a:spAutoFit/>
          </a:bodyPr>
          <a:lstStyle/>
          <a:p>
            <a:r>
              <a:rPr lang="en-US" sz="2400" b="1" dirty="0" smtClean="0"/>
              <a:t>Medicinal use</a:t>
            </a:r>
            <a:r>
              <a:rPr lang="en-US" sz="2400" dirty="0" smtClean="0"/>
              <a:t>: </a:t>
            </a:r>
          </a:p>
          <a:p>
            <a:r>
              <a:rPr lang="en-US" sz="2400" dirty="0" smtClean="0"/>
              <a:t>The roots are diuretic, expectorant, </a:t>
            </a:r>
            <a:r>
              <a:rPr lang="en-US" sz="2400" dirty="0" err="1" smtClean="0"/>
              <a:t>haemolytic</a:t>
            </a:r>
            <a:r>
              <a:rPr lang="en-US" sz="2400" dirty="0" smtClean="0"/>
              <a:t> and sedative. Their use lowers the blood pressure. They are used in the treatment of coughs, bronchitis, insomnia, infantile convulsions, amnesia, sexual impotency etc. The plant is also considered to be analgesic, diuretic, expectorant and </a:t>
            </a:r>
            <a:r>
              <a:rPr lang="en-US" sz="2400" dirty="0" err="1" smtClean="0"/>
              <a:t>nervine</a:t>
            </a:r>
            <a:r>
              <a:rPr lang="en-US" sz="2400" dirty="0" smtClean="0"/>
              <a:t>.</a:t>
            </a:r>
          </a:p>
          <a:p>
            <a:r>
              <a:rPr lang="en-US" sz="2400" dirty="0" smtClean="0"/>
              <a:t>Also, the </a:t>
            </a:r>
            <a:r>
              <a:rPr lang="en-US" sz="2400" dirty="0" err="1" smtClean="0"/>
              <a:t>Polygalae</a:t>
            </a:r>
            <a:r>
              <a:rPr lang="en-US" sz="2400" dirty="0" smtClean="0"/>
              <a:t> Radix has been widely used in the treatment of insomnia, forgetfulness, depression, cough, palpitation, and other diseases. </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052736"/>
            <a:ext cx="5616624" cy="4154984"/>
          </a:xfrm>
          <a:prstGeom prst="rect">
            <a:avLst/>
          </a:prstGeom>
        </p:spPr>
        <p:txBody>
          <a:bodyPr wrap="square">
            <a:spAutoFit/>
          </a:bodyPr>
          <a:lstStyle/>
          <a:p>
            <a:r>
              <a:rPr lang="en-US" sz="2400" dirty="0" smtClean="0"/>
              <a:t>The clinical practice of traditional Chinese medicine has proved that raw </a:t>
            </a:r>
            <a:r>
              <a:rPr lang="en-US" sz="2400" dirty="0" err="1" smtClean="0"/>
              <a:t>Polygalae</a:t>
            </a:r>
            <a:r>
              <a:rPr lang="en-US" sz="2400" dirty="0" smtClean="0"/>
              <a:t> Radix can irritate the throat. </a:t>
            </a:r>
          </a:p>
          <a:p>
            <a:r>
              <a:rPr lang="en-US" sz="2400" dirty="0" smtClean="0"/>
              <a:t>Modern studies have found that raw </a:t>
            </a:r>
            <a:r>
              <a:rPr lang="en-US" sz="2400" dirty="0" err="1" smtClean="0"/>
              <a:t>Polygalae</a:t>
            </a:r>
            <a:r>
              <a:rPr lang="en-US" sz="2400" dirty="0" smtClean="0"/>
              <a:t> Radix exhibits a certain degree of toxicity to the gastrointestinal tract after long-term use or excessive doses and that its main toxic components are </a:t>
            </a:r>
            <a:r>
              <a:rPr lang="en-US" sz="2400" dirty="0" err="1" smtClean="0"/>
              <a:t>saponins</a:t>
            </a:r>
            <a:r>
              <a:rPr lang="en-US" sz="2400" dirty="0" smtClean="0"/>
              <a:t>. Thus, </a:t>
            </a:r>
            <a:r>
              <a:rPr lang="en-US" sz="2400" dirty="0" err="1" smtClean="0"/>
              <a:t>Polygalae</a:t>
            </a:r>
            <a:r>
              <a:rPr lang="en-US" sz="2400" dirty="0" smtClean="0"/>
              <a:t> Radix is usually processed, and/or combined with other herbs to reduce gastrointestinal irritation. </a:t>
            </a:r>
            <a:endParaRPr lang="ru-RU"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72816"/>
            <a:ext cx="3294112" cy="1846659"/>
          </a:xfrm>
          <a:prstGeom prst="rect">
            <a:avLst/>
          </a:prstGeom>
        </p:spPr>
        <p:txBody>
          <a:bodyPr wrap="square">
            <a:spAutoFit/>
          </a:bodyPr>
          <a:lstStyle/>
          <a:p>
            <a:r>
              <a:rPr lang="en-US" sz="2400" dirty="0" smtClean="0"/>
              <a:t>Common name: Jacob's Ladder</a:t>
            </a:r>
          </a:p>
          <a:p>
            <a:r>
              <a:rPr lang="en-US" sz="2400" dirty="0" smtClean="0"/>
              <a:t>Family: </a:t>
            </a:r>
            <a:r>
              <a:rPr lang="en-US" sz="2400" dirty="0" err="1" smtClean="0"/>
              <a:t>Polemoniaceae</a:t>
            </a:r>
            <a:endParaRPr lang="en-US" sz="2400" dirty="0" smtClean="0"/>
          </a:p>
          <a:p>
            <a:r>
              <a:rPr lang="en-US" sz="2400" dirty="0" smtClean="0"/>
              <a:t>Parts used: Herb </a:t>
            </a:r>
            <a:endParaRPr lang="ru-RU" sz="2400" dirty="0" smtClean="0"/>
          </a:p>
          <a:p>
            <a:endParaRPr lang="en-US" b="1" dirty="0"/>
          </a:p>
        </p:txBody>
      </p:sp>
      <p:sp>
        <p:nvSpPr>
          <p:cNvPr id="4" name="Прямоугольник 3"/>
          <p:cNvSpPr/>
          <p:nvPr/>
        </p:nvSpPr>
        <p:spPr>
          <a:xfrm>
            <a:off x="2267744" y="332656"/>
            <a:ext cx="5328592" cy="646331"/>
          </a:xfrm>
          <a:prstGeom prst="rect">
            <a:avLst/>
          </a:prstGeom>
        </p:spPr>
        <p:txBody>
          <a:bodyPr wrap="square">
            <a:spAutoFit/>
          </a:bodyPr>
          <a:lstStyle/>
          <a:p>
            <a:r>
              <a:rPr lang="en-US" sz="3600" b="1" i="1" dirty="0" err="1" smtClean="0">
                <a:solidFill>
                  <a:prstClr val="black"/>
                </a:solidFill>
              </a:rPr>
              <a:t>Polemonium</a:t>
            </a:r>
            <a:r>
              <a:rPr lang="en-US" sz="3600" b="1" i="1" dirty="0" smtClean="0">
                <a:solidFill>
                  <a:prstClr val="black"/>
                </a:solidFill>
              </a:rPr>
              <a:t> </a:t>
            </a:r>
            <a:r>
              <a:rPr lang="en-US" sz="3600" b="1" i="1" dirty="0" err="1" smtClean="0">
                <a:solidFill>
                  <a:prstClr val="black"/>
                </a:solidFill>
              </a:rPr>
              <a:t>coeruleum</a:t>
            </a:r>
            <a:r>
              <a:rPr lang="en-US" sz="3600" b="1" i="1" dirty="0" smtClean="0">
                <a:solidFill>
                  <a:prstClr val="black"/>
                </a:solidFill>
              </a:rPr>
              <a:t> </a:t>
            </a:r>
            <a:endParaRPr lang="ru-RU" sz="3600" i="1" dirty="0"/>
          </a:p>
        </p:txBody>
      </p:sp>
      <p:pic>
        <p:nvPicPr>
          <p:cNvPr id="67586" name="Picture 2" descr="https://www.plantarium.ru/dat/plants/4/413/45413_763e787a.jpg"/>
          <p:cNvPicPr>
            <a:picLocks noChangeAspect="1" noChangeArrowheads="1"/>
          </p:cNvPicPr>
          <p:nvPr/>
        </p:nvPicPr>
        <p:blipFill>
          <a:blip r:embed="rId2" cstate="print"/>
          <a:srcRect/>
          <a:stretch>
            <a:fillRect/>
          </a:stretch>
        </p:blipFill>
        <p:spPr bwMode="auto">
          <a:xfrm>
            <a:off x="4644008" y="1268760"/>
            <a:ext cx="3658095" cy="5292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00808"/>
            <a:ext cx="5904656" cy="1938992"/>
          </a:xfrm>
          <a:prstGeom prst="rect">
            <a:avLst/>
          </a:prstGeom>
        </p:spPr>
        <p:txBody>
          <a:bodyPr wrap="square">
            <a:spAutoFit/>
          </a:bodyPr>
          <a:lstStyle/>
          <a:p>
            <a:r>
              <a:rPr lang="en-US" sz="2400" b="1" dirty="0" smtClean="0"/>
              <a:t>Constituents:  </a:t>
            </a:r>
          </a:p>
          <a:p>
            <a:r>
              <a:rPr lang="en-US" sz="2400" dirty="0" smtClean="0"/>
              <a:t>The entire plant contains </a:t>
            </a:r>
            <a:r>
              <a:rPr lang="en-US" sz="2400" dirty="0" err="1" smtClean="0"/>
              <a:t>triterpene</a:t>
            </a:r>
            <a:r>
              <a:rPr lang="en-US" sz="2400" dirty="0" smtClean="0"/>
              <a:t> </a:t>
            </a:r>
            <a:r>
              <a:rPr lang="en-US" sz="2400" dirty="0" err="1" smtClean="0"/>
              <a:t>saponins</a:t>
            </a:r>
            <a:r>
              <a:rPr lang="en-US" sz="2400" dirty="0" smtClean="0"/>
              <a:t>, </a:t>
            </a:r>
            <a:r>
              <a:rPr lang="en-US" sz="2400" dirty="0" err="1" smtClean="0"/>
              <a:t>triterpene</a:t>
            </a:r>
            <a:r>
              <a:rPr lang="en-US" sz="2400" dirty="0" smtClean="0"/>
              <a:t> glycosides, resins, organic acids, essential oils, fatty oils, and many macro- and micro-elements</a:t>
            </a:r>
            <a:endParaRPr lang="en-US" sz="24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64705"/>
            <a:ext cx="6624736" cy="4524315"/>
          </a:xfrm>
          <a:prstGeom prst="rect">
            <a:avLst/>
          </a:prstGeom>
        </p:spPr>
        <p:txBody>
          <a:bodyPr wrap="square">
            <a:spAutoFit/>
          </a:bodyPr>
          <a:lstStyle/>
          <a:p>
            <a:pPr indent="177800"/>
            <a:r>
              <a:rPr lang="en-US" b="1" dirty="0" smtClean="0"/>
              <a:t> </a:t>
            </a:r>
            <a:r>
              <a:rPr lang="en-US" sz="2400" b="1" dirty="0" err="1" smtClean="0"/>
              <a:t>Hepatoprotective</a:t>
            </a:r>
            <a:r>
              <a:rPr lang="en-US" sz="2400" b="1" dirty="0" smtClean="0"/>
              <a:t> </a:t>
            </a:r>
            <a:r>
              <a:rPr lang="en-US" sz="2400" dirty="0" smtClean="0"/>
              <a:t>providing </a:t>
            </a:r>
            <a:r>
              <a:rPr lang="en-US" sz="2400" dirty="0" err="1" smtClean="0"/>
              <a:t>Kuppfer</a:t>
            </a:r>
            <a:r>
              <a:rPr lang="en-US" sz="2400" dirty="0" smtClean="0"/>
              <a:t> cell support in the liver promoting detoxification</a:t>
            </a:r>
          </a:p>
          <a:p>
            <a:r>
              <a:rPr lang="en-US" sz="2400" dirty="0" smtClean="0"/>
              <a:t>    </a:t>
            </a:r>
            <a:r>
              <a:rPr lang="en-US" sz="2400" b="1" dirty="0" err="1" smtClean="0"/>
              <a:t>Adaptogen</a:t>
            </a:r>
            <a:r>
              <a:rPr lang="en-US" sz="2400" dirty="0" smtClean="0"/>
              <a:t> (or Adrenal tonic effect) &amp; Hormone modulating by </a:t>
            </a:r>
            <a:r>
              <a:rPr lang="en-US" sz="2400" dirty="0" err="1" smtClean="0"/>
              <a:t>mimicing</a:t>
            </a:r>
            <a:r>
              <a:rPr lang="en-US" sz="2400" dirty="0" smtClean="0"/>
              <a:t> our endogenous hormones and </a:t>
            </a:r>
            <a:r>
              <a:rPr lang="en-US" sz="2400" dirty="0" err="1" smtClean="0"/>
              <a:t>specifcally</a:t>
            </a:r>
            <a:r>
              <a:rPr lang="en-US" sz="2400" dirty="0" smtClean="0"/>
              <a:t> sparing </a:t>
            </a:r>
            <a:r>
              <a:rPr lang="en-US" sz="2400" dirty="0" err="1" smtClean="0"/>
              <a:t>cortisol</a:t>
            </a:r>
            <a:endParaRPr lang="en-US" sz="2400" dirty="0" smtClean="0"/>
          </a:p>
          <a:p>
            <a:r>
              <a:rPr lang="en-US" sz="2400" dirty="0" smtClean="0"/>
              <a:t>   </a:t>
            </a:r>
            <a:r>
              <a:rPr lang="en-US" sz="2400" b="1" dirty="0" smtClean="0"/>
              <a:t> Stimulating </a:t>
            </a:r>
            <a:r>
              <a:rPr lang="en-US" sz="2400" dirty="0" smtClean="0"/>
              <a:t>expectorant effect via activation of </a:t>
            </a:r>
            <a:r>
              <a:rPr lang="en-US" sz="2400" dirty="0" err="1" smtClean="0"/>
              <a:t>mucociliary</a:t>
            </a:r>
            <a:r>
              <a:rPr lang="en-US" sz="2400" dirty="0" smtClean="0"/>
              <a:t> escalator and mucous membrane irritation</a:t>
            </a:r>
          </a:p>
          <a:p>
            <a:r>
              <a:rPr lang="en-US" sz="2400" dirty="0" smtClean="0"/>
              <a:t>    </a:t>
            </a:r>
            <a:r>
              <a:rPr lang="en-US" sz="2400" b="1" dirty="0" smtClean="0"/>
              <a:t>Diuretic effect </a:t>
            </a:r>
            <a:r>
              <a:rPr lang="en-US" sz="2400" dirty="0" smtClean="0"/>
              <a:t>via local irritation of kidney epithelia</a:t>
            </a:r>
          </a:p>
          <a:p>
            <a:r>
              <a:rPr lang="en-US" sz="2400" dirty="0" smtClean="0"/>
              <a:t>    </a:t>
            </a:r>
            <a:r>
              <a:rPr lang="en-US" sz="2400" b="1" dirty="0" smtClean="0"/>
              <a:t>Gentle Detoxifiers </a:t>
            </a:r>
            <a:r>
              <a:rPr lang="en-US" sz="2400" dirty="0" smtClean="0"/>
              <a:t>eliminating toxic buildup in various ways throughout the body</a:t>
            </a:r>
            <a:endParaRPr lang="ru-RU"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196752"/>
            <a:ext cx="6192688" cy="4154984"/>
          </a:xfrm>
          <a:prstGeom prst="rect">
            <a:avLst/>
          </a:prstGeom>
        </p:spPr>
        <p:txBody>
          <a:bodyPr wrap="square">
            <a:spAutoFit/>
          </a:bodyPr>
          <a:lstStyle/>
          <a:p>
            <a:r>
              <a:rPr lang="en-US" sz="2400" b="1" dirty="0" smtClean="0"/>
              <a:t>Documented effects:  </a:t>
            </a:r>
          </a:p>
          <a:p>
            <a:r>
              <a:rPr lang="en-US" sz="2400" i="1" dirty="0" err="1" smtClean="0"/>
              <a:t>Polemonium</a:t>
            </a:r>
            <a:r>
              <a:rPr lang="en-US" sz="2400" i="1" dirty="0" smtClean="0"/>
              <a:t> </a:t>
            </a:r>
            <a:r>
              <a:rPr lang="en-US" sz="2400" i="1" dirty="0" err="1" smtClean="0"/>
              <a:t>caeruleum</a:t>
            </a:r>
            <a:r>
              <a:rPr lang="en-US" sz="2400" i="1" dirty="0" smtClean="0"/>
              <a:t> </a:t>
            </a:r>
            <a:r>
              <a:rPr lang="en-US" sz="2400" dirty="0" smtClean="0"/>
              <a:t>contains </a:t>
            </a:r>
            <a:r>
              <a:rPr lang="en-US" sz="2400" dirty="0" err="1" smtClean="0"/>
              <a:t>saponins</a:t>
            </a:r>
            <a:r>
              <a:rPr lang="en-US" sz="2400" dirty="0" smtClean="0"/>
              <a:t> that act as an expectorant.</a:t>
            </a:r>
          </a:p>
          <a:p>
            <a:r>
              <a:rPr lang="en-US" sz="2400" dirty="0" smtClean="0"/>
              <a:t>The plant has also been shown to have homeostatic effects and acts as a highly effective sedative (8–10 times that of </a:t>
            </a:r>
            <a:r>
              <a:rPr lang="en-US" sz="2400" i="1" dirty="0" err="1" smtClean="0"/>
              <a:t>Valeriana</a:t>
            </a:r>
            <a:r>
              <a:rPr lang="en-US" sz="2400" dirty="0" smtClean="0"/>
              <a:t>), but can be fatal to experimental animals at high doses. Preparations are used as expectorants, sedatives, treatments for stomach and duodenum ulcers, epilepsy, and chronic and acute bronchitis. </a:t>
            </a:r>
            <a:endParaRPr lang="ru-RU"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72816"/>
            <a:ext cx="3294112" cy="1846659"/>
          </a:xfrm>
          <a:prstGeom prst="rect">
            <a:avLst/>
          </a:prstGeom>
        </p:spPr>
        <p:txBody>
          <a:bodyPr wrap="square">
            <a:spAutoFit/>
          </a:bodyPr>
          <a:lstStyle/>
          <a:p>
            <a:r>
              <a:rPr lang="en-US" sz="2400" dirty="0" smtClean="0"/>
              <a:t>Common name: Cowslip</a:t>
            </a:r>
          </a:p>
          <a:p>
            <a:r>
              <a:rPr lang="en-US" sz="2400" dirty="0" smtClean="0"/>
              <a:t>Family: </a:t>
            </a:r>
            <a:r>
              <a:rPr lang="en-US" sz="2400" dirty="0" err="1" smtClean="0"/>
              <a:t>Polemoniaceae</a:t>
            </a:r>
            <a:endParaRPr lang="en-US" sz="2400" dirty="0" smtClean="0"/>
          </a:p>
          <a:p>
            <a:r>
              <a:rPr lang="en-US" sz="2400" dirty="0" smtClean="0"/>
              <a:t>Parts used: Flowers, leaves, root.</a:t>
            </a:r>
            <a:endParaRPr lang="ru-RU" sz="2400" dirty="0" smtClean="0"/>
          </a:p>
          <a:p>
            <a:endParaRPr lang="en-US" b="1" dirty="0"/>
          </a:p>
        </p:txBody>
      </p:sp>
      <p:sp>
        <p:nvSpPr>
          <p:cNvPr id="3" name="Прямоугольник 2"/>
          <p:cNvSpPr/>
          <p:nvPr/>
        </p:nvSpPr>
        <p:spPr>
          <a:xfrm>
            <a:off x="539552" y="260648"/>
            <a:ext cx="8136904" cy="1200329"/>
          </a:xfrm>
          <a:prstGeom prst="rect">
            <a:avLst/>
          </a:prstGeom>
        </p:spPr>
        <p:txBody>
          <a:bodyPr wrap="square">
            <a:spAutoFit/>
          </a:bodyPr>
          <a:lstStyle/>
          <a:p>
            <a:pPr algn="ctr"/>
            <a:r>
              <a:rPr lang="en-US" sz="3600" b="1" i="1" dirty="0" err="1" smtClean="0"/>
              <a:t>Primula</a:t>
            </a:r>
            <a:r>
              <a:rPr lang="en-US" sz="3600" b="1" i="1" dirty="0" smtClean="0"/>
              <a:t> </a:t>
            </a:r>
            <a:r>
              <a:rPr lang="en-US" sz="3600" b="1" i="1" dirty="0" err="1" smtClean="0"/>
              <a:t>veris</a:t>
            </a:r>
            <a:r>
              <a:rPr lang="en-US" sz="3600" b="1" i="1" dirty="0" smtClean="0"/>
              <a:t> </a:t>
            </a:r>
            <a:r>
              <a:rPr lang="en-US" sz="3600" b="1" dirty="0" smtClean="0"/>
              <a:t>(Synonyms: </a:t>
            </a:r>
            <a:r>
              <a:rPr lang="en-US" sz="3600" b="1" i="1" dirty="0" err="1" smtClean="0"/>
              <a:t>Primula</a:t>
            </a:r>
            <a:r>
              <a:rPr lang="en-US" sz="3600" b="1" i="1" dirty="0" smtClean="0"/>
              <a:t> </a:t>
            </a:r>
            <a:r>
              <a:rPr lang="en-US" sz="3600" b="1" i="1" dirty="0" err="1" smtClean="0"/>
              <a:t>officinalis</a:t>
            </a:r>
            <a:r>
              <a:rPr lang="en-US" sz="3600" b="1" dirty="0" smtClean="0"/>
              <a:t>)</a:t>
            </a:r>
            <a:endParaRPr lang="en-US" sz="3600" b="1" dirty="0"/>
          </a:p>
        </p:txBody>
      </p:sp>
      <p:pic>
        <p:nvPicPr>
          <p:cNvPr id="6146" name="Picture 2" descr="https://upload.wikimedia.org/wikipedia/commons/3/31/Primula_veris_230405.jpg"/>
          <p:cNvPicPr>
            <a:picLocks noChangeAspect="1" noChangeArrowheads="1"/>
          </p:cNvPicPr>
          <p:nvPr/>
        </p:nvPicPr>
        <p:blipFill>
          <a:blip r:embed="rId2" cstate="print"/>
          <a:srcRect/>
          <a:stretch>
            <a:fillRect/>
          </a:stretch>
        </p:blipFill>
        <p:spPr bwMode="auto">
          <a:xfrm>
            <a:off x="4211960" y="1700808"/>
            <a:ext cx="4420561" cy="4860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96752"/>
            <a:ext cx="6408712" cy="5632311"/>
          </a:xfrm>
          <a:prstGeom prst="rect">
            <a:avLst/>
          </a:prstGeom>
        </p:spPr>
        <p:txBody>
          <a:bodyPr wrap="square">
            <a:spAutoFit/>
          </a:bodyPr>
          <a:lstStyle/>
          <a:p>
            <a:r>
              <a:rPr lang="en-US" sz="2400" b="1" dirty="0" smtClean="0"/>
              <a:t>Constituents:</a:t>
            </a:r>
          </a:p>
          <a:p>
            <a:r>
              <a:rPr lang="en-US" sz="2400" dirty="0" smtClean="0"/>
              <a:t>The roots and the flowers have somewhat of the </a:t>
            </a:r>
            <a:r>
              <a:rPr lang="en-US" sz="2400" dirty="0" err="1" smtClean="0"/>
              <a:t>odour</a:t>
            </a:r>
            <a:r>
              <a:rPr lang="en-US" sz="2400" dirty="0" smtClean="0"/>
              <a:t> of Anise, due to their containing some volatile oil identical with </a:t>
            </a:r>
            <a:r>
              <a:rPr lang="en-US" sz="2400" dirty="0" err="1" smtClean="0"/>
              <a:t>Mannite</a:t>
            </a:r>
            <a:r>
              <a:rPr lang="en-US" sz="2400" dirty="0" smtClean="0"/>
              <a:t>. Their acrid principle is </a:t>
            </a:r>
            <a:r>
              <a:rPr lang="en-US" sz="2400" dirty="0" err="1" smtClean="0"/>
              <a:t>Saponin</a:t>
            </a:r>
            <a:r>
              <a:rPr lang="en-US" sz="2400" dirty="0" smtClean="0"/>
              <a:t>. </a:t>
            </a:r>
          </a:p>
          <a:p>
            <a:endParaRPr lang="en-US" sz="2400" b="1" dirty="0" smtClean="0"/>
          </a:p>
          <a:p>
            <a:r>
              <a:rPr lang="en-US" sz="2400" b="1" dirty="0" smtClean="0"/>
              <a:t>Medicinal Action :</a:t>
            </a:r>
          </a:p>
          <a:p>
            <a:r>
              <a:rPr lang="en-US" sz="2400" dirty="0" smtClean="0"/>
              <a:t>Sedative, antispasmodic. </a:t>
            </a:r>
          </a:p>
          <a:p>
            <a:endParaRPr lang="en-US" sz="2400" dirty="0" smtClean="0"/>
          </a:p>
          <a:p>
            <a:r>
              <a:rPr lang="en-US" sz="2400" b="1" dirty="0" smtClean="0"/>
              <a:t>Known hazards </a:t>
            </a:r>
            <a:r>
              <a:rPr lang="en-US" sz="2400" dirty="0" smtClean="0"/>
              <a:t>of </a:t>
            </a:r>
            <a:r>
              <a:rPr lang="en-US" sz="2400" i="1" dirty="0" err="1" smtClean="0"/>
              <a:t>Primula</a:t>
            </a:r>
            <a:r>
              <a:rPr lang="en-US" sz="2400" i="1" dirty="0" smtClean="0"/>
              <a:t> </a:t>
            </a:r>
            <a:r>
              <a:rPr lang="en-US" sz="2400" i="1" dirty="0" err="1" smtClean="0"/>
              <a:t>veris</a:t>
            </a:r>
            <a:r>
              <a:rPr lang="en-US" sz="2400" dirty="0" smtClean="0"/>
              <a:t>: </a:t>
            </a:r>
          </a:p>
          <a:p>
            <a:r>
              <a:rPr lang="en-US" sz="2400" dirty="0" smtClean="0"/>
              <a:t>Some people are allergic to the stamens of this plant, though such cases are easily treated.</a:t>
            </a:r>
          </a:p>
          <a:p>
            <a:endParaRPr lang="en-US" sz="2400" dirty="0" smtClean="0"/>
          </a:p>
          <a:p>
            <a:endParaRPr lang="en-US" sz="2400" dirty="0" smtClean="0"/>
          </a:p>
          <a:p>
            <a:endParaRPr lang="ru-RU"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332656"/>
            <a:ext cx="7848872" cy="6278642"/>
          </a:xfrm>
          <a:prstGeom prst="rect">
            <a:avLst/>
          </a:prstGeom>
        </p:spPr>
        <p:txBody>
          <a:bodyPr wrap="square">
            <a:spAutoFit/>
          </a:bodyPr>
          <a:lstStyle/>
          <a:p>
            <a:r>
              <a:rPr lang="en-US" sz="2400" b="1" dirty="0" smtClean="0"/>
              <a:t>Medicinal Uses: </a:t>
            </a:r>
            <a:endParaRPr lang="ru-RU" sz="2400" dirty="0" smtClean="0"/>
          </a:p>
          <a:p>
            <a:r>
              <a:rPr lang="en-US" sz="2400" dirty="0" smtClean="0"/>
              <a:t>Cowslips are an underused but valuable medicinal herb. They have a very long history of medicinal use and have been particularly employed in treating conditions involving spasms, cramps, paralysis and rheumatic pains. The plant contains </a:t>
            </a:r>
            <a:r>
              <a:rPr lang="en-US" sz="2400" dirty="0" err="1" smtClean="0"/>
              <a:t>saponins</a:t>
            </a:r>
            <a:r>
              <a:rPr lang="en-US" sz="2400" dirty="0" smtClean="0"/>
              <a:t>, which have an expectorant effect, and </a:t>
            </a:r>
            <a:r>
              <a:rPr lang="en-US" sz="2400" dirty="0" err="1" smtClean="0"/>
              <a:t>salicylates</a:t>
            </a:r>
            <a:r>
              <a:rPr lang="en-US" sz="2400" dirty="0" smtClean="0"/>
              <a:t> which are the main ingredient of aspirin and have anodyne, anti-inflammatory and febrifuge effects. This remedy should not be prescribed for pregnant women, patients who are sensitive to aspirin, or those taking anti-coagulant drugs such as </a:t>
            </a:r>
            <a:r>
              <a:rPr lang="en-US" sz="2400" dirty="0" err="1" smtClean="0"/>
              <a:t>warfarin</a:t>
            </a:r>
            <a:r>
              <a:rPr lang="en-US" sz="2400" dirty="0" smtClean="0"/>
              <a:t>. The flowers and the leaves are anodyne, diaphoretic, diuretic and expectorant. They are harvested in the spring and can be used fresh or dried. The yellow corolla of the flower is antispasmodic and sedative. They are recommended for treating over-activity and sleeplessness, especially in children. </a:t>
            </a:r>
          </a:p>
          <a:p>
            <a:endParaRPr 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332656"/>
            <a:ext cx="7704856" cy="6001643"/>
          </a:xfrm>
          <a:prstGeom prst="rect">
            <a:avLst/>
          </a:prstGeom>
        </p:spPr>
        <p:txBody>
          <a:bodyPr wrap="square">
            <a:spAutoFit/>
          </a:bodyPr>
          <a:lstStyle/>
          <a:p>
            <a:r>
              <a:rPr lang="en-US" sz="2400" dirty="0" smtClean="0"/>
              <a:t>They are potentially valuable in the treatment of asthma and other allergic conditions. At one time an oil was produced by maceration of the flowers, this has an </a:t>
            </a:r>
            <a:r>
              <a:rPr lang="en-US" sz="2400" dirty="0" err="1" smtClean="0"/>
              <a:t>antiecchymotic</a:t>
            </a:r>
            <a:r>
              <a:rPr lang="en-US" sz="2400" dirty="0" smtClean="0"/>
              <a:t> effect (treats bruising). The root contains 5 - 10% </a:t>
            </a:r>
            <a:r>
              <a:rPr lang="en-US" sz="2400" dirty="0" err="1" smtClean="0"/>
              <a:t>triterpenoid</a:t>
            </a:r>
            <a:r>
              <a:rPr lang="en-US" sz="2400" dirty="0" smtClean="0"/>
              <a:t> </a:t>
            </a:r>
            <a:r>
              <a:rPr lang="en-US" sz="2400" dirty="0" err="1" smtClean="0"/>
              <a:t>saponins</a:t>
            </a:r>
            <a:r>
              <a:rPr lang="en-US" sz="2400" dirty="0" smtClean="0"/>
              <a:t> which are strongly expectorant, stimulating a more liquid mucous and so easing the clearance of phlegm . It has been dried and made into a powder then used as a </a:t>
            </a:r>
            <a:r>
              <a:rPr lang="en-US" sz="2400" dirty="0" err="1" smtClean="0"/>
              <a:t>sternutatory</a:t>
            </a:r>
            <a:r>
              <a:rPr lang="en-US" sz="2400" dirty="0" smtClean="0"/>
              <a:t>. The root is also mildly diuretic, </a:t>
            </a:r>
            <a:r>
              <a:rPr lang="en-US" sz="2400" dirty="0" err="1" smtClean="0"/>
              <a:t>antirheumatic</a:t>
            </a:r>
            <a:r>
              <a:rPr lang="en-US" sz="2400" dirty="0" smtClean="0"/>
              <a:t> and slows the clotting of blood. It is used in the treatment of chronic coughs (especially those associated with chronic bronchitis and catarrhal congestion), flu and other febrile conditions. The root can be harvested in the spring or autumn and is dried for later use. The leaves have similar medicinal properties to the roots but are weaker in action. A homeopathic remedy is made from the plant. It is used in the treatment of kidney complaints and catarrh.</a:t>
            </a:r>
            <a:endParaRPr lang="ru-RU"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332656"/>
            <a:ext cx="5320239" cy="646331"/>
          </a:xfrm>
          <a:prstGeom prst="rect">
            <a:avLst/>
          </a:prstGeom>
        </p:spPr>
        <p:txBody>
          <a:bodyPr wrap="none">
            <a:spAutoFit/>
          </a:bodyPr>
          <a:lstStyle/>
          <a:p>
            <a:r>
              <a:rPr lang="en-US" sz="3600" b="1" i="1" dirty="0" err="1" smtClean="0"/>
              <a:t>Eleutherococcus</a:t>
            </a:r>
            <a:r>
              <a:rPr lang="en-US" sz="3600" b="1" i="1" dirty="0" smtClean="0"/>
              <a:t> </a:t>
            </a:r>
            <a:r>
              <a:rPr lang="en-US" sz="3600" b="1" i="1" dirty="0" err="1" smtClean="0"/>
              <a:t>senticosus</a:t>
            </a:r>
            <a:endParaRPr lang="en-US" sz="3600" b="1" i="1" dirty="0"/>
          </a:p>
        </p:txBody>
      </p:sp>
      <p:sp>
        <p:nvSpPr>
          <p:cNvPr id="4" name="Прямоугольник 3"/>
          <p:cNvSpPr/>
          <p:nvPr/>
        </p:nvSpPr>
        <p:spPr>
          <a:xfrm>
            <a:off x="395536" y="1772816"/>
            <a:ext cx="3294112" cy="1846659"/>
          </a:xfrm>
          <a:prstGeom prst="rect">
            <a:avLst/>
          </a:prstGeom>
        </p:spPr>
        <p:txBody>
          <a:bodyPr wrap="square">
            <a:spAutoFit/>
          </a:bodyPr>
          <a:lstStyle/>
          <a:p>
            <a:r>
              <a:rPr lang="en-US" sz="2400" dirty="0" smtClean="0"/>
              <a:t>Common name: Siberian Ginseng</a:t>
            </a:r>
          </a:p>
          <a:p>
            <a:r>
              <a:rPr lang="en-US" sz="2400" dirty="0" smtClean="0"/>
              <a:t>Family: </a:t>
            </a:r>
            <a:r>
              <a:rPr lang="en-US" sz="2400" dirty="0" err="1" smtClean="0"/>
              <a:t>Araliaceae</a:t>
            </a:r>
            <a:endParaRPr lang="en-US" sz="2400" dirty="0" smtClean="0"/>
          </a:p>
          <a:p>
            <a:r>
              <a:rPr lang="en-US" sz="2400" dirty="0" smtClean="0"/>
              <a:t>Parts used: Root</a:t>
            </a:r>
            <a:endParaRPr lang="ru-RU" sz="2400" dirty="0" smtClean="0"/>
          </a:p>
          <a:p>
            <a:endParaRPr lang="en-US" b="1" dirty="0"/>
          </a:p>
        </p:txBody>
      </p:sp>
      <p:pic>
        <p:nvPicPr>
          <p:cNvPr id="3074" name="Picture 2" descr="https://thenaturopathicherbalist.files.wordpress.com/2015/09/eleuthero-siberian-ginseng.jpg"/>
          <p:cNvPicPr>
            <a:picLocks noChangeAspect="1" noChangeArrowheads="1"/>
          </p:cNvPicPr>
          <p:nvPr/>
        </p:nvPicPr>
        <p:blipFill>
          <a:blip r:embed="rId2" cstate="print"/>
          <a:srcRect/>
          <a:stretch>
            <a:fillRect/>
          </a:stretch>
        </p:blipFill>
        <p:spPr bwMode="auto">
          <a:xfrm>
            <a:off x="5436096" y="1196752"/>
            <a:ext cx="3262500" cy="5220000"/>
          </a:xfrm>
          <a:prstGeom prst="rect">
            <a:avLst/>
          </a:prstGeom>
          <a:noFill/>
        </p:spPr>
      </p:pic>
      <p:pic>
        <p:nvPicPr>
          <p:cNvPr id="3076" name="Picture 4" descr="https://1.bp.blogspot.com/-w_2Gc-ln5HA/XmdQL3jNR_I/AAAAAAAAHxA/fyD3pU-q_bQMi_w8x51rwDersFvnxJqQQCKgBGAsYHg/s1600/Acanthopanax%2Bsenticosus%2B.jpg"/>
          <p:cNvPicPr>
            <a:picLocks noChangeAspect="1" noChangeArrowheads="1"/>
          </p:cNvPicPr>
          <p:nvPr/>
        </p:nvPicPr>
        <p:blipFill>
          <a:blip r:embed="rId3" cstate="print"/>
          <a:srcRect/>
          <a:stretch>
            <a:fillRect/>
          </a:stretch>
        </p:blipFill>
        <p:spPr bwMode="auto">
          <a:xfrm>
            <a:off x="539552" y="3501008"/>
            <a:ext cx="4286250" cy="310515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36712"/>
            <a:ext cx="6480720" cy="5262979"/>
          </a:xfrm>
          <a:prstGeom prst="rect">
            <a:avLst/>
          </a:prstGeom>
        </p:spPr>
        <p:txBody>
          <a:bodyPr wrap="square">
            <a:spAutoFit/>
          </a:bodyPr>
          <a:lstStyle/>
          <a:p>
            <a:r>
              <a:rPr lang="en-US" sz="2400" b="1" dirty="0" smtClean="0"/>
              <a:t>Constituents:</a:t>
            </a:r>
            <a:r>
              <a:rPr lang="en-US" sz="2400" dirty="0" smtClean="0"/>
              <a:t>  </a:t>
            </a:r>
          </a:p>
          <a:p>
            <a:r>
              <a:rPr lang="en-US" sz="2400" b="1" dirty="0" err="1" smtClean="0"/>
              <a:t>Eleutherosides</a:t>
            </a:r>
            <a:r>
              <a:rPr lang="en-US" sz="2400" dirty="0" smtClean="0"/>
              <a:t> (glycosides) including </a:t>
            </a:r>
            <a:r>
              <a:rPr lang="en-US" sz="2400" dirty="0" err="1" smtClean="0"/>
              <a:t>eleutherosides</a:t>
            </a:r>
            <a:r>
              <a:rPr lang="en-US" sz="2400" dirty="0" smtClean="0"/>
              <a:t> B and E; </a:t>
            </a:r>
            <a:r>
              <a:rPr lang="en-US" sz="2400" dirty="0" err="1" smtClean="0"/>
              <a:t>Syringin</a:t>
            </a:r>
            <a:r>
              <a:rPr lang="en-US" sz="2400" dirty="0" smtClean="0"/>
              <a:t>; </a:t>
            </a:r>
            <a:r>
              <a:rPr lang="en-US" sz="2400" dirty="0" err="1" smtClean="0"/>
              <a:t>Phenylpropanes</a:t>
            </a:r>
            <a:r>
              <a:rPr lang="en-US" sz="2400" dirty="0" smtClean="0"/>
              <a:t>; Polysaccharide; </a:t>
            </a:r>
            <a:r>
              <a:rPr lang="en-US" sz="2400" dirty="0" err="1" smtClean="0"/>
              <a:t>Ciwujianoside</a:t>
            </a:r>
            <a:r>
              <a:rPr lang="en-US" sz="2400" dirty="0" smtClean="0"/>
              <a:t>. </a:t>
            </a:r>
            <a:r>
              <a:rPr lang="en-US" sz="2400" dirty="0" err="1" smtClean="0"/>
              <a:t>Phenolic</a:t>
            </a:r>
            <a:r>
              <a:rPr lang="en-US" sz="2400" dirty="0" smtClean="0"/>
              <a:t> compounds, </a:t>
            </a:r>
            <a:r>
              <a:rPr lang="en-US" sz="2400" dirty="0" err="1" smtClean="0"/>
              <a:t>triterpenoid</a:t>
            </a:r>
            <a:r>
              <a:rPr lang="en-US" sz="2400" dirty="0" smtClean="0"/>
              <a:t> </a:t>
            </a:r>
            <a:r>
              <a:rPr lang="en-US" sz="2400" dirty="0" err="1" smtClean="0"/>
              <a:t>saponins</a:t>
            </a:r>
            <a:r>
              <a:rPr lang="en-US" sz="2400" dirty="0" smtClean="0"/>
              <a:t>, </a:t>
            </a:r>
            <a:r>
              <a:rPr lang="en-US" sz="2400" dirty="0" err="1" smtClean="0"/>
              <a:t>lignans</a:t>
            </a:r>
            <a:r>
              <a:rPr lang="en-US" sz="2400" dirty="0" smtClean="0"/>
              <a:t>, </a:t>
            </a:r>
            <a:r>
              <a:rPr lang="en-US" sz="2400" dirty="0" err="1" smtClean="0"/>
              <a:t>coumarins</a:t>
            </a:r>
            <a:r>
              <a:rPr lang="en-US" sz="2400" dirty="0" smtClean="0"/>
              <a:t>, volatile oils.</a:t>
            </a:r>
            <a:r>
              <a:rPr lang="en-US" sz="2400" b="1" dirty="0" smtClean="0"/>
              <a:t> </a:t>
            </a:r>
          </a:p>
          <a:p>
            <a:endParaRPr lang="en-US" sz="2400" b="1" dirty="0" smtClean="0"/>
          </a:p>
          <a:p>
            <a:r>
              <a:rPr lang="en-US" sz="2400" b="1" dirty="0" smtClean="0"/>
              <a:t>Medicinal actions:  </a:t>
            </a:r>
          </a:p>
          <a:p>
            <a:r>
              <a:rPr lang="en-US" sz="2400" dirty="0" err="1" smtClean="0"/>
              <a:t>Adaptogen</a:t>
            </a:r>
            <a:r>
              <a:rPr lang="en-US" sz="2400" dirty="0" smtClean="0"/>
              <a:t> &amp; general tonic, antioxidant, </a:t>
            </a:r>
            <a:r>
              <a:rPr lang="en-US" sz="2400" dirty="0" err="1" smtClean="0"/>
              <a:t>chemoprotective</a:t>
            </a:r>
            <a:r>
              <a:rPr lang="en-US" sz="2400" dirty="0" smtClean="0"/>
              <a:t>, </a:t>
            </a:r>
            <a:r>
              <a:rPr lang="en-US" sz="2400" dirty="0" err="1" smtClean="0"/>
              <a:t>immuno</a:t>
            </a:r>
            <a:r>
              <a:rPr lang="en-US" sz="2400" dirty="0" smtClean="0"/>
              <a:t>-modulator &amp; stimulant, hypertensive (in a </a:t>
            </a:r>
            <a:r>
              <a:rPr lang="en-US" sz="2400" dirty="0" err="1" smtClean="0"/>
              <a:t>hypotensive</a:t>
            </a:r>
            <a:r>
              <a:rPr lang="en-US" sz="2400" dirty="0" smtClean="0"/>
              <a:t> state), </a:t>
            </a:r>
            <a:r>
              <a:rPr lang="en-US" sz="2400" dirty="0" err="1" smtClean="0"/>
              <a:t>cardiotonic</a:t>
            </a:r>
            <a:r>
              <a:rPr lang="en-US" sz="2400" dirty="0" smtClean="0"/>
              <a:t>, hypoglycemic, circulatory stimulant, anti-coagulant, bitter.</a:t>
            </a:r>
            <a:endParaRPr lang="ru-RU" sz="2400" dirty="0" smtClean="0"/>
          </a:p>
          <a:p>
            <a:endParaRPr lang="ru-RU"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836712"/>
            <a:ext cx="6984776" cy="4154984"/>
          </a:xfrm>
          <a:prstGeom prst="rect">
            <a:avLst/>
          </a:prstGeom>
        </p:spPr>
        <p:txBody>
          <a:bodyPr wrap="square">
            <a:spAutoFit/>
          </a:bodyPr>
          <a:lstStyle/>
          <a:p>
            <a:r>
              <a:rPr lang="en-US" sz="2400" b="1" dirty="0" smtClean="0"/>
              <a:t>Medicinal use:  </a:t>
            </a:r>
          </a:p>
          <a:p>
            <a:r>
              <a:rPr lang="en-US" sz="2400" dirty="0" err="1" smtClean="0"/>
              <a:t>Eleutherococcus</a:t>
            </a:r>
            <a:r>
              <a:rPr lang="en-US" sz="2400" dirty="0" smtClean="0"/>
              <a:t> is an adrenal </a:t>
            </a:r>
            <a:r>
              <a:rPr lang="en-US" sz="2400" dirty="0" err="1" smtClean="0"/>
              <a:t>adaptogen</a:t>
            </a:r>
            <a:r>
              <a:rPr lang="en-US" sz="2400" dirty="0" smtClean="0"/>
              <a:t> and increases mental alertness and physical endurance. It inhibits hypertrophy of adrenal and thyroid glands by reducing extent of the fight or flight reaction and reduces the exhaustive effects of long term stress. Treatment of chronic viral infections, prevention of infections, cancer prevention, adjuvant cancer therapy, treatment of chronic illness and fatigue, alleviation of chronic stress, and reduction of damage from heavy metal and pesticide toxicity.</a:t>
            </a:r>
            <a:endParaRPr lang="ru-RU"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052736"/>
            <a:ext cx="6048672" cy="4524315"/>
          </a:xfrm>
          <a:prstGeom prst="rect">
            <a:avLst/>
          </a:prstGeom>
        </p:spPr>
        <p:txBody>
          <a:bodyPr wrap="square">
            <a:spAutoFit/>
          </a:bodyPr>
          <a:lstStyle/>
          <a:p>
            <a:r>
              <a:rPr lang="en-US" sz="2400" b="1" dirty="0" smtClean="0"/>
              <a:t>Pharmacology:</a:t>
            </a:r>
          </a:p>
          <a:p>
            <a:r>
              <a:rPr lang="en-US" sz="2400" dirty="0" smtClean="0"/>
              <a:t>    Effects are due to a combination of components, primarily </a:t>
            </a:r>
            <a:r>
              <a:rPr lang="en-US" sz="2400" dirty="0" err="1" smtClean="0"/>
              <a:t>eleutherosides</a:t>
            </a:r>
            <a:r>
              <a:rPr lang="en-US" sz="2400" dirty="0" smtClean="0"/>
              <a:t> B and E</a:t>
            </a:r>
          </a:p>
          <a:p>
            <a:endParaRPr lang="en-US" sz="2400" dirty="0" smtClean="0"/>
          </a:p>
          <a:p>
            <a:r>
              <a:rPr lang="en-US" sz="2400" b="1" dirty="0" smtClean="0"/>
              <a:t>Pharmacy: </a:t>
            </a:r>
          </a:p>
          <a:p>
            <a:r>
              <a:rPr lang="en-US" sz="2400" dirty="0" smtClean="0"/>
              <a:t>Standardized capsule: 100mg (standardized to greater than 1% </a:t>
            </a:r>
            <a:r>
              <a:rPr lang="en-US" sz="2400" dirty="0" err="1" smtClean="0"/>
              <a:t>eleutheroside</a:t>
            </a:r>
            <a:r>
              <a:rPr lang="en-US" sz="2400" dirty="0" smtClean="0"/>
              <a:t> E):  200 – 400 mg daily in 2 doses. Whole powder:  2-4 g daily in two doses. Tincture (1:2, 25%), 2-8ml QD. Best taken in the morning and at noon to match the adrenal gland rhythm. Pause dosing, 6 weeks on 2 weeks off</a:t>
            </a:r>
            <a:endParaRPr lang="ru-RU"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124744"/>
            <a:ext cx="6408712" cy="3785652"/>
          </a:xfrm>
          <a:prstGeom prst="rect">
            <a:avLst/>
          </a:prstGeom>
        </p:spPr>
        <p:txBody>
          <a:bodyPr wrap="square">
            <a:spAutoFit/>
          </a:bodyPr>
          <a:lstStyle/>
          <a:p>
            <a:r>
              <a:rPr lang="en-US" sz="2400" b="1" dirty="0" smtClean="0"/>
              <a:t>Contraindications: </a:t>
            </a:r>
            <a:r>
              <a:rPr lang="en-US" sz="2400" dirty="0" smtClean="0"/>
              <a:t>Best to avoid in children and those that are nervous, tense, manic or overly energetic.</a:t>
            </a:r>
          </a:p>
          <a:p>
            <a:endParaRPr lang="en-US" sz="2400" dirty="0" smtClean="0"/>
          </a:p>
          <a:p>
            <a:r>
              <a:rPr lang="en-US" sz="2400" b="1" dirty="0" smtClean="0"/>
              <a:t>Toxicity:  </a:t>
            </a:r>
            <a:r>
              <a:rPr lang="en-US" sz="2400" dirty="0" smtClean="0"/>
              <a:t>High doses may cause palpitations, insomnia, hypertension and tachycardia.</a:t>
            </a:r>
          </a:p>
          <a:p>
            <a:endParaRPr lang="en-US" sz="2400" dirty="0" smtClean="0"/>
          </a:p>
          <a:p>
            <a:r>
              <a:rPr lang="en-US" sz="2400" b="1" dirty="0" smtClean="0"/>
              <a:t>Interactions: </a:t>
            </a:r>
            <a:r>
              <a:rPr lang="en-US" sz="2400" dirty="0" smtClean="0"/>
              <a:t>Avoid use with stimulants, alcohol, barbiturates, anti-psychotics, </a:t>
            </a:r>
            <a:r>
              <a:rPr lang="en-US" sz="2400" dirty="0" err="1" smtClean="0"/>
              <a:t>digoxin</a:t>
            </a:r>
            <a:r>
              <a:rPr lang="en-US" sz="2400" dirty="0" smtClean="0"/>
              <a:t>, and anticoagulants.</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764704"/>
            <a:ext cx="6552728" cy="4893647"/>
          </a:xfrm>
          <a:prstGeom prst="rect">
            <a:avLst/>
          </a:prstGeom>
        </p:spPr>
        <p:txBody>
          <a:bodyPr wrap="square">
            <a:spAutoFit/>
          </a:bodyPr>
          <a:lstStyle/>
          <a:p>
            <a:pPr indent="355600"/>
            <a:r>
              <a:rPr lang="en-US" sz="2400" b="1" dirty="0" smtClean="0"/>
              <a:t>Cholesterol lowering </a:t>
            </a:r>
            <a:r>
              <a:rPr lang="en-US" sz="2400" dirty="0" smtClean="0"/>
              <a:t>by binding with cholesterol so it cannot be re-absorbed into the system. Bile acids form mixed micelles with cholesterol, facilitating its absorption. </a:t>
            </a:r>
            <a:r>
              <a:rPr lang="en-US" sz="2400" dirty="0" err="1" smtClean="0"/>
              <a:t>Saponins</a:t>
            </a:r>
            <a:r>
              <a:rPr lang="en-US" sz="2400" dirty="0" smtClean="0"/>
              <a:t> cause a depletion of body cholesterol by preventing its </a:t>
            </a:r>
            <a:r>
              <a:rPr lang="en-US" sz="2400" dirty="0" err="1" smtClean="0"/>
              <a:t>reabsorption</a:t>
            </a:r>
            <a:r>
              <a:rPr lang="en-US" sz="2400" dirty="0" smtClean="0"/>
              <a:t>, thus increasing its excretion, in much the same way as other cholesterol-lowering drugs (</a:t>
            </a:r>
            <a:r>
              <a:rPr lang="en-US" sz="2400" dirty="0" err="1" smtClean="0"/>
              <a:t>sequestrants</a:t>
            </a:r>
            <a:r>
              <a:rPr lang="en-US" sz="2400" dirty="0" smtClean="0"/>
              <a:t>). </a:t>
            </a:r>
          </a:p>
          <a:p>
            <a:r>
              <a:rPr lang="en-US" sz="2400" dirty="0" smtClean="0"/>
              <a:t>Note: The binding of bile acids by </a:t>
            </a:r>
            <a:r>
              <a:rPr lang="en-US" sz="2400" dirty="0" err="1" smtClean="0"/>
              <a:t>saponins</a:t>
            </a:r>
            <a:r>
              <a:rPr lang="en-US" sz="2400" dirty="0" smtClean="0"/>
              <a:t> has other important implications, as primary bile acids are metabolized by bacteria in the colon, producing secondary bile acids which can be promoters of colon cancer (see anti-cancer effects).</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476672"/>
            <a:ext cx="3967496" cy="646331"/>
          </a:xfrm>
          <a:prstGeom prst="rect">
            <a:avLst/>
          </a:prstGeom>
        </p:spPr>
        <p:txBody>
          <a:bodyPr wrap="none">
            <a:spAutoFit/>
          </a:bodyPr>
          <a:lstStyle/>
          <a:p>
            <a:r>
              <a:rPr lang="en-US" sz="3600" b="1" i="1" dirty="0" err="1" smtClean="0"/>
              <a:t>Bryonia</a:t>
            </a:r>
            <a:r>
              <a:rPr lang="en-US" sz="3600" b="1" i="1" dirty="0" smtClean="0"/>
              <a:t> alba/</a:t>
            </a:r>
            <a:r>
              <a:rPr lang="en-US" sz="3600" b="1" i="1" dirty="0" err="1" smtClean="0"/>
              <a:t>diocia</a:t>
            </a:r>
            <a:endParaRPr lang="en-US" sz="3600" b="1" i="1" dirty="0"/>
          </a:p>
        </p:txBody>
      </p:sp>
      <p:sp>
        <p:nvSpPr>
          <p:cNvPr id="3" name="Прямоугольник 2"/>
          <p:cNvSpPr/>
          <p:nvPr/>
        </p:nvSpPr>
        <p:spPr>
          <a:xfrm>
            <a:off x="467544" y="1484784"/>
            <a:ext cx="3888432" cy="1569660"/>
          </a:xfrm>
          <a:prstGeom prst="rect">
            <a:avLst/>
          </a:prstGeom>
        </p:spPr>
        <p:txBody>
          <a:bodyPr wrap="square">
            <a:spAutoFit/>
          </a:bodyPr>
          <a:lstStyle/>
          <a:p>
            <a:r>
              <a:rPr lang="en-US" sz="2400" dirty="0" smtClean="0"/>
              <a:t>Common name: White bryony</a:t>
            </a:r>
            <a:r>
              <a:rPr lang="en-US" sz="2400" b="1" dirty="0" smtClean="0"/>
              <a:t/>
            </a:r>
            <a:br>
              <a:rPr lang="en-US" sz="2400" b="1" dirty="0" smtClean="0"/>
            </a:br>
            <a:r>
              <a:rPr lang="en-US" sz="2400" dirty="0" smtClean="0"/>
              <a:t>Family: </a:t>
            </a:r>
            <a:r>
              <a:rPr lang="en-US" sz="2400" dirty="0" err="1" smtClean="0"/>
              <a:t>Curcurbitaceae</a:t>
            </a:r>
            <a:endParaRPr lang="en-US" sz="2400" dirty="0" smtClean="0"/>
          </a:p>
          <a:p>
            <a:r>
              <a:rPr lang="en-US" sz="2400" dirty="0" smtClean="0"/>
              <a:t>Part Used: Dried root</a:t>
            </a:r>
            <a:endParaRPr lang="en-US" sz="2400" dirty="0"/>
          </a:p>
        </p:txBody>
      </p:sp>
      <p:pic>
        <p:nvPicPr>
          <p:cNvPr id="83970" name="Picture 2" descr="https://thenaturopathicherbalist.files.wordpress.com/2015/09/bryony.jpg"/>
          <p:cNvPicPr>
            <a:picLocks noChangeAspect="1" noChangeArrowheads="1"/>
          </p:cNvPicPr>
          <p:nvPr/>
        </p:nvPicPr>
        <p:blipFill>
          <a:blip r:embed="rId2" cstate="print"/>
          <a:srcRect/>
          <a:stretch>
            <a:fillRect/>
          </a:stretch>
        </p:blipFill>
        <p:spPr bwMode="auto">
          <a:xfrm>
            <a:off x="5220072" y="1412776"/>
            <a:ext cx="3304403" cy="4896000"/>
          </a:xfrm>
          <a:prstGeom prst="rect">
            <a:avLst/>
          </a:prstGeom>
          <a:noFill/>
        </p:spPr>
      </p:pic>
      <p:pic>
        <p:nvPicPr>
          <p:cNvPr id="83972" name="Picture 4" descr="https://upload.wikimedia.org/wikipedia/commons/thumb/5/50/Bryonia_alba1pl.jpg/1200px-Bryonia_alba1pl.jpg"/>
          <p:cNvPicPr>
            <a:picLocks noChangeAspect="1" noChangeArrowheads="1"/>
          </p:cNvPicPr>
          <p:nvPr/>
        </p:nvPicPr>
        <p:blipFill>
          <a:blip r:embed="rId3" cstate="print"/>
          <a:srcRect/>
          <a:stretch>
            <a:fillRect/>
          </a:stretch>
        </p:blipFill>
        <p:spPr bwMode="auto">
          <a:xfrm>
            <a:off x="467544" y="3429000"/>
            <a:ext cx="4320000" cy="3240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6792"/>
            <a:ext cx="6696744" cy="3046988"/>
          </a:xfrm>
          <a:prstGeom prst="rect">
            <a:avLst/>
          </a:prstGeom>
        </p:spPr>
        <p:txBody>
          <a:bodyPr wrap="square">
            <a:spAutoFit/>
          </a:bodyPr>
          <a:lstStyle/>
          <a:p>
            <a:r>
              <a:rPr lang="en-US" sz="2400" b="1" dirty="0" smtClean="0"/>
              <a:t>Constituents: </a:t>
            </a:r>
            <a:r>
              <a:rPr lang="en-US" sz="2400" dirty="0" err="1" smtClean="0"/>
              <a:t>Cucurbitacins</a:t>
            </a:r>
            <a:r>
              <a:rPr lang="en-US" sz="2400" dirty="0" smtClean="0"/>
              <a:t>, alkaloids, </a:t>
            </a:r>
            <a:r>
              <a:rPr lang="en-US" sz="2400" dirty="0" err="1" smtClean="0"/>
              <a:t>polyhydroxy</a:t>
            </a:r>
            <a:r>
              <a:rPr lang="en-US" sz="2400" dirty="0" smtClean="0"/>
              <a:t>-unsaturated fatty acids, volatile oil, tannins, resin (poisonous).</a:t>
            </a:r>
          </a:p>
          <a:p>
            <a:endParaRPr lang="en-US" sz="2400" dirty="0" smtClean="0"/>
          </a:p>
          <a:p>
            <a:r>
              <a:rPr lang="en-US" sz="2400" b="1" dirty="0" smtClean="0"/>
              <a:t>Medicinal actions:  </a:t>
            </a:r>
            <a:r>
              <a:rPr lang="en-US" sz="2400" dirty="0" err="1" smtClean="0"/>
              <a:t>Adonyne</a:t>
            </a:r>
            <a:r>
              <a:rPr lang="en-US" sz="2400" dirty="0" smtClean="0"/>
              <a:t>, sedative, </a:t>
            </a:r>
            <a:r>
              <a:rPr lang="en-US" sz="2400" dirty="0" err="1" smtClean="0"/>
              <a:t>immuno</a:t>
            </a:r>
            <a:r>
              <a:rPr lang="en-US" sz="2400" dirty="0" smtClean="0"/>
              <a:t>-modulating, </a:t>
            </a:r>
            <a:r>
              <a:rPr lang="en-US" sz="2400" dirty="0" err="1" smtClean="0"/>
              <a:t>hypotensive</a:t>
            </a:r>
            <a:r>
              <a:rPr lang="en-US" sz="2400" dirty="0" smtClean="0"/>
              <a:t>, counter-irritant &amp; </a:t>
            </a:r>
            <a:r>
              <a:rPr lang="en-US" sz="2400" dirty="0" err="1" smtClean="0"/>
              <a:t>rubifacient</a:t>
            </a:r>
            <a:r>
              <a:rPr lang="en-US" sz="2400" dirty="0" smtClean="0"/>
              <a:t>, diaphoretic, cathartic, emetic, anti-rheumatic, anti-tumor, anti-viral, expectorant</a:t>
            </a:r>
            <a:endParaRPr lang="ru-RU"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96752"/>
            <a:ext cx="6048672" cy="4524315"/>
          </a:xfrm>
          <a:prstGeom prst="rect">
            <a:avLst/>
          </a:prstGeom>
        </p:spPr>
        <p:txBody>
          <a:bodyPr wrap="square">
            <a:spAutoFit/>
          </a:bodyPr>
          <a:lstStyle/>
          <a:p>
            <a:r>
              <a:rPr lang="en-US" sz="2400" b="1" dirty="0" smtClean="0"/>
              <a:t>Medicinal use:  </a:t>
            </a:r>
          </a:p>
          <a:p>
            <a:r>
              <a:rPr lang="en-US" sz="2400" dirty="0" err="1" smtClean="0"/>
              <a:t>Bryonia</a:t>
            </a:r>
            <a:r>
              <a:rPr lang="en-US" sz="2400" dirty="0" smtClean="0"/>
              <a:t> is considered to possess toxic effects in relatively small doses, and is therefore infrequently used. It has a specific for the fever of rheumatic fever and for the cardiac complications of rheumatic fever. It is useful in pulmonary edema and pleurisy with associated cardiac insufficiency. Is also used for rheumatic conditions of the joints.  It helps to relieve pain and stiffness by reducing fluid in the joint space. Used topically for joint/muscular pains, sciatica and </a:t>
            </a:r>
            <a:r>
              <a:rPr lang="en-US" sz="2400" dirty="0" err="1" smtClean="0"/>
              <a:t>myalgia</a:t>
            </a:r>
            <a:r>
              <a:rPr lang="en-US" sz="2400" dirty="0" smtClean="0"/>
              <a:t>.</a:t>
            </a:r>
            <a:endParaRPr lang="ru-RU"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764704"/>
            <a:ext cx="7128792" cy="5262979"/>
          </a:xfrm>
          <a:prstGeom prst="rect">
            <a:avLst/>
          </a:prstGeom>
        </p:spPr>
        <p:txBody>
          <a:bodyPr wrap="square">
            <a:spAutoFit/>
          </a:bodyPr>
          <a:lstStyle/>
          <a:p>
            <a:r>
              <a:rPr lang="en-US" sz="2400" b="1" dirty="0" smtClean="0"/>
              <a:t>Pharmacy: </a:t>
            </a:r>
            <a:r>
              <a:rPr lang="en-US" sz="2400" dirty="0" smtClean="0"/>
              <a:t>Tincture (1:10, 60%), 0.5 – 1ml TID; 10 ml weekly maximum. Dried root: 0.5-2g, TID. Infusion: 1 tsp/cup q 1-2 hours.</a:t>
            </a:r>
          </a:p>
          <a:p>
            <a:endParaRPr lang="en-US" sz="2400" dirty="0" smtClean="0"/>
          </a:p>
          <a:p>
            <a:r>
              <a:rPr lang="en-US" sz="2400" b="1" dirty="0" smtClean="0"/>
              <a:t>Toxicity: </a:t>
            </a:r>
            <a:r>
              <a:rPr lang="en-US" sz="2400" dirty="0" smtClean="0"/>
              <a:t>Symptoms of toxicity are poorly understood though include: colic, vomiting, diarrhea, gastro-enteritis, cardiac depression with weak, </a:t>
            </a:r>
            <a:r>
              <a:rPr lang="en-US" sz="2400" dirty="0" err="1" smtClean="0"/>
              <a:t>thready</a:t>
            </a:r>
            <a:r>
              <a:rPr lang="en-US" sz="2400" dirty="0" smtClean="0"/>
              <a:t> pulse, fall of temperature, </a:t>
            </a:r>
            <a:r>
              <a:rPr lang="en-US" sz="2400" dirty="0" err="1" smtClean="0"/>
              <a:t>mydriasis</a:t>
            </a:r>
            <a:r>
              <a:rPr lang="en-US" sz="2400" dirty="0" smtClean="0"/>
              <a:t>, congestive headaches, dizziness, delirium, cold perspiration, and death.</a:t>
            </a:r>
          </a:p>
          <a:p>
            <a:endParaRPr lang="en-US" sz="2400" dirty="0" smtClean="0"/>
          </a:p>
          <a:p>
            <a:r>
              <a:rPr lang="en-US" sz="2400" dirty="0" smtClean="0"/>
              <a:t>Contraindications: Avoid in pregnancy, lactation, with some GIT disorders.</a:t>
            </a:r>
          </a:p>
          <a:p>
            <a:endParaRPr lang="en-US" sz="2400" dirty="0" smtClean="0"/>
          </a:p>
          <a:p>
            <a:r>
              <a:rPr lang="en-US" sz="2400" b="1" dirty="0" smtClean="0"/>
              <a:t>Interactions: </a:t>
            </a:r>
            <a:r>
              <a:rPr lang="en-US" sz="2400" dirty="0" smtClean="0"/>
              <a:t>None known.</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268760"/>
            <a:ext cx="6048672" cy="4154984"/>
          </a:xfrm>
          <a:prstGeom prst="rect">
            <a:avLst/>
          </a:prstGeom>
        </p:spPr>
        <p:txBody>
          <a:bodyPr wrap="square">
            <a:spAutoFit/>
          </a:bodyPr>
          <a:lstStyle/>
          <a:p>
            <a:pPr indent="355600"/>
            <a:r>
              <a:rPr lang="en-US" sz="2400" b="1" dirty="0" smtClean="0"/>
              <a:t>Anti-cancer </a:t>
            </a:r>
            <a:r>
              <a:rPr lang="en-US" sz="2400" dirty="0" smtClean="0"/>
              <a:t>– The proposed mechanism of anti-carcinogenic properties of </a:t>
            </a:r>
            <a:r>
              <a:rPr lang="en-US" sz="2400" dirty="0" err="1" smtClean="0"/>
              <a:t>saponins</a:t>
            </a:r>
            <a:r>
              <a:rPr lang="en-US" sz="2400" dirty="0" smtClean="0"/>
              <a:t> include antioxidant effect, direct and select </a:t>
            </a:r>
            <a:r>
              <a:rPr lang="en-US" sz="2400" dirty="0" err="1" smtClean="0"/>
              <a:t>cytotoxicity</a:t>
            </a:r>
            <a:r>
              <a:rPr lang="en-US" sz="2400" dirty="0" smtClean="0"/>
              <a:t> of cancer cells, immune-modulation, acid and neutral sterol metabolism and regulation of cell proliferation. Cancer cells also have more cholesterol-type compounds in their membranes than normal cells, thus as </a:t>
            </a:r>
            <a:r>
              <a:rPr lang="en-US" sz="2400" dirty="0" err="1" smtClean="0"/>
              <a:t>saponins</a:t>
            </a:r>
            <a:r>
              <a:rPr lang="en-US" sz="2400" dirty="0" smtClean="0"/>
              <a:t> can bind cholesterol and they may interfere with cell growth and division of cancer cells.</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556792"/>
            <a:ext cx="6120680" cy="4524315"/>
          </a:xfrm>
          <a:prstGeom prst="rect">
            <a:avLst/>
          </a:prstGeom>
        </p:spPr>
        <p:txBody>
          <a:bodyPr wrap="square">
            <a:spAutoFit/>
          </a:bodyPr>
          <a:lstStyle/>
          <a:p>
            <a:r>
              <a:rPr lang="en-US" sz="2400" dirty="0" err="1" smtClean="0"/>
              <a:t>Saponins</a:t>
            </a:r>
            <a:r>
              <a:rPr lang="en-US" sz="2400" dirty="0" smtClean="0"/>
              <a:t> can have an irritating effect on mucous membranes of the respiratory and digestive tract, potentially causing sneezing, bloating, gastroenteritis, nausea, diarrhea, and vomiting.</a:t>
            </a:r>
          </a:p>
          <a:p>
            <a:r>
              <a:rPr lang="en-US" sz="2400" dirty="0" err="1" smtClean="0"/>
              <a:t>Saponins</a:t>
            </a:r>
            <a:r>
              <a:rPr lang="en-US" sz="2400" dirty="0" smtClean="0"/>
              <a:t> have also been noted for their hemolytic properties as they can effectively “dissolve” the cell walls of red blood cells and disrupt them when taken intravenous or intramuscularly. When take orally however they are comparatively harmless or they are not absorbed at all.</a:t>
            </a:r>
            <a:endParaRPr lang="ru-RU" sz="2400" dirty="0"/>
          </a:p>
        </p:txBody>
      </p:sp>
      <p:sp>
        <p:nvSpPr>
          <p:cNvPr id="3" name="Прямоугольник 2"/>
          <p:cNvSpPr/>
          <p:nvPr/>
        </p:nvSpPr>
        <p:spPr>
          <a:xfrm>
            <a:off x="2915816" y="404664"/>
            <a:ext cx="2995628" cy="646331"/>
          </a:xfrm>
          <a:prstGeom prst="rect">
            <a:avLst/>
          </a:prstGeom>
        </p:spPr>
        <p:txBody>
          <a:bodyPr wrap="none">
            <a:spAutoFit/>
          </a:bodyPr>
          <a:lstStyle/>
          <a:p>
            <a:pPr lvl="0"/>
            <a:r>
              <a:rPr lang="en-US" sz="3600" b="1" dirty="0" smtClean="0">
                <a:solidFill>
                  <a:prstClr val="black"/>
                </a:solidFill>
              </a:rPr>
              <a:t>Toxicity Effects</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4605</Words>
  <Application>Microsoft Office PowerPoint</Application>
  <PresentationFormat>Экран (4:3)</PresentationFormat>
  <Paragraphs>245</Paragraphs>
  <Slides>73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Тема Office</vt:lpstr>
      <vt:lpstr>Medicinal plants containing Saponins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Medicinal plants containing resins</dc:title>
  <dc:creator>ADM</dc:creator>
  <cp:lastModifiedBy>ADM</cp:lastModifiedBy>
  <cp:revision>132</cp:revision>
  <dcterms:created xsi:type="dcterms:W3CDTF">2020-11-27T03:25:00Z</dcterms:created>
  <dcterms:modified xsi:type="dcterms:W3CDTF">2020-12-18T13:14:40Z</dcterms:modified>
</cp:coreProperties>
</file>